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74" r:id="rId3"/>
    <p:sldMasterId id="2147483688" r:id="rId4"/>
    <p:sldMasterId id="2147483690" r:id="rId5"/>
  </p:sldMasterIdLst>
  <p:notesMasterIdLst>
    <p:notesMasterId r:id="rId37"/>
  </p:notesMasterIdLst>
  <p:sldIdLst>
    <p:sldId id="302" r:id="rId6"/>
    <p:sldId id="272" r:id="rId7"/>
    <p:sldId id="291" r:id="rId8"/>
    <p:sldId id="289" r:id="rId9"/>
    <p:sldId id="274" r:id="rId10"/>
    <p:sldId id="275" r:id="rId11"/>
    <p:sldId id="276" r:id="rId12"/>
    <p:sldId id="277" r:id="rId13"/>
    <p:sldId id="261" r:id="rId14"/>
    <p:sldId id="260" r:id="rId15"/>
    <p:sldId id="262" r:id="rId16"/>
    <p:sldId id="263" r:id="rId17"/>
    <p:sldId id="278" r:id="rId18"/>
    <p:sldId id="279" r:id="rId19"/>
    <p:sldId id="280" r:id="rId20"/>
    <p:sldId id="264" r:id="rId21"/>
    <p:sldId id="265" r:id="rId22"/>
    <p:sldId id="266" r:id="rId23"/>
    <p:sldId id="267" r:id="rId24"/>
    <p:sldId id="281" r:id="rId25"/>
    <p:sldId id="283" r:id="rId26"/>
    <p:sldId id="282" r:id="rId27"/>
    <p:sldId id="284" r:id="rId28"/>
    <p:sldId id="285" r:id="rId29"/>
    <p:sldId id="286" r:id="rId30"/>
    <p:sldId id="268" r:id="rId31"/>
    <p:sldId id="299" r:id="rId32"/>
    <p:sldId id="303" r:id="rId33"/>
    <p:sldId id="295" r:id="rId34"/>
    <p:sldId id="287" r:id="rId35"/>
    <p:sldId id="288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51" autoAdjust="0"/>
    <p:restoredTop sz="94660"/>
  </p:normalViewPr>
  <p:slideViewPr>
    <p:cSldViewPr>
      <p:cViewPr varScale="1">
        <p:scale>
          <a:sx n="68" d="100"/>
          <a:sy n="68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viewProps" Target="view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3967386021191799E-2"/>
          <c:y val="0.23005954754822344"/>
          <c:w val="0.79441613201127637"/>
          <c:h val="0.6579751093855605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АГО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№ 23</c:v>
                </c:pt>
                <c:pt idx="1">
                  <c:v>№ 24</c:v>
                </c:pt>
                <c:pt idx="2">
                  <c:v>№ 25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12.6</c:v>
                </c:pt>
                <c:pt idx="1">
                  <c:v>5.3</c:v>
                </c:pt>
                <c:pt idx="2">
                  <c:v>1.4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Лицей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№ 23</c:v>
                </c:pt>
                <c:pt idx="1">
                  <c:v>№ 24</c:v>
                </c:pt>
                <c:pt idx="2">
                  <c:v>№ 25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13.5</c:v>
                </c:pt>
                <c:pt idx="1">
                  <c:v>5.7</c:v>
                </c:pt>
                <c:pt idx="2">
                  <c:v>3.8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7900288"/>
        <c:axId val="165154176"/>
      </c:barChart>
      <c:catAx>
        <c:axId val="117900288"/>
        <c:scaling>
          <c:orientation val="minMax"/>
        </c:scaling>
        <c:delete val="0"/>
        <c:axPos val="b"/>
        <c:majorTickMark val="out"/>
        <c:minorTickMark val="none"/>
        <c:tickLblPos val="nextTo"/>
        <c:crossAx val="165154176"/>
        <c:crosses val="autoZero"/>
        <c:auto val="1"/>
        <c:lblAlgn val="ctr"/>
        <c:lblOffset val="100"/>
        <c:noMultiLvlLbl val="0"/>
      </c:catAx>
      <c:valAx>
        <c:axId val="1651541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79002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296476-4803-4271-92F6-5F039991C2E0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0C0EB-BD81-457C-B9E0-A7BAB7325E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577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8942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3779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47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72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0115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2836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1890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109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9369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34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260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34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689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5713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F25D4-3F8F-477C-85C4-5CE63E6857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C2B47B-A2D7-4407-9A87-09CD507F77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3813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167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4950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7960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1991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0128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01428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884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6247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41087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0040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8483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8341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24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F25D4-3F8F-477C-85C4-5CE63E6857F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2B47B-A2D7-4407-9A87-09CD507F776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732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27.01.2026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419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337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7063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1/27/2026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726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760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-133350"/>
            <a:ext cx="9205913" cy="713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102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3531" y="332656"/>
            <a:ext cx="8274937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71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8" y="332666"/>
            <a:ext cx="8352928" cy="5793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45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548690"/>
            <a:ext cx="8229600" cy="5334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1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404664"/>
            <a:ext cx="8352928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91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332656"/>
            <a:ext cx="8208912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36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620698"/>
            <a:ext cx="8435280" cy="525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24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404674"/>
            <a:ext cx="8064896" cy="572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30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404674"/>
            <a:ext cx="8229600" cy="839337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1268760"/>
            <a:ext cx="8820472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39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2" y="332666"/>
            <a:ext cx="8229600" cy="855381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323528" y="1268760"/>
            <a:ext cx="8424936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99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5429" y="332656"/>
            <a:ext cx="8093036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72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90164"/>
            <a:ext cx="8229600" cy="1146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467547" y="328616"/>
            <a:ext cx="8352928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21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1560" y="476682"/>
            <a:ext cx="8064896" cy="5649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52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1" y="548680"/>
            <a:ext cx="8712968" cy="54006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92" y="6165314"/>
            <a:ext cx="4097337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511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404674"/>
            <a:ext cx="8496944" cy="57606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55577" y="6165304"/>
            <a:ext cx="403244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Оценка эксперта: 0 баллов</a:t>
            </a: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4277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9" y="332656"/>
            <a:ext cx="8352928" cy="583264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6165314"/>
            <a:ext cx="4097337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061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9" y="332656"/>
            <a:ext cx="8424935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76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332656"/>
            <a:ext cx="8352928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52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260648"/>
            <a:ext cx="8784975" cy="6120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656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noAutofit/>
          </a:bodyPr>
          <a:lstStyle/>
          <a:p>
            <a:pPr algn="l">
              <a:spcAft>
                <a:spcPts val="1000"/>
              </a:spcAft>
            </a:pP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2000" b="1" dirty="0" smtClean="0">
                <a:latin typeface="Times New Roman"/>
                <a:ea typeface="Calibri"/>
                <a:cs typeface="Times New Roman"/>
              </a:rPr>
            </a:br>
            <a:r>
              <a:rPr lang="ru-RU" sz="2000" b="1" dirty="0" smtClean="0">
                <a:latin typeface="Times New Roman"/>
                <a:ea typeface="Calibri"/>
                <a:cs typeface="Times New Roman"/>
              </a:rPr>
              <a:t>Задача 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2.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Биссектриса угла  А, треугольника АВС делит высоту В</a:t>
            </a:r>
            <a:r>
              <a:rPr lang="en-US" sz="2000" dirty="0">
                <a:latin typeface="Times New Roman"/>
                <a:ea typeface="Calibri"/>
                <a:cs typeface="Times New Roman"/>
              </a:rPr>
              <a:t>H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в отношении 5: 4, считая от вершины С. ВС равно 6.  Найдите радиус описанной окружности</a:t>
            </a: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579296" cy="5400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5"/>
            <a:ext cx="8964488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237313"/>
            <a:ext cx="8964488" cy="53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271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856984" cy="5865521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 smtClean="0">
                <a:latin typeface="Times New Roman"/>
                <a:ea typeface="Calibri"/>
                <a:cs typeface="Times New Roman"/>
              </a:rPr>
              <a:t>Задача </a:t>
            </a:r>
            <a:r>
              <a:rPr lang="ru-RU" sz="1800" b="1" dirty="0">
                <a:latin typeface="Times New Roman"/>
                <a:ea typeface="Calibri"/>
                <a:cs typeface="Times New Roman"/>
              </a:rPr>
              <a:t>3. 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Биссектриса угла  А, треугольника АВС делит высоту В</a:t>
            </a:r>
            <a:r>
              <a:rPr lang="en-US" sz="1800" dirty="0">
                <a:latin typeface="Bodoni MT" panose="02070603080606020203" pitchFamily="18" charset="0"/>
                <a:ea typeface="Calibri"/>
                <a:cs typeface="Times New Roman"/>
              </a:rPr>
              <a:t>H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 в отношении 25: 24, считая от вершины В. ВС равно 14.  Найдите радиус описанной окружности. </a:t>
            </a:r>
            <a:r>
              <a:rPr lang="ru-RU" sz="1800" b="1" dirty="0">
                <a:latin typeface="Times New Roman"/>
                <a:ea typeface="Calibri"/>
                <a:cs typeface="Times New Roman"/>
              </a:rPr>
              <a:t>Ответ: 25</a:t>
            </a:r>
            <a:endParaRPr lang="ru-RU" sz="1800" dirty="0"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1146175"/>
            <a:ext cx="9034463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93" y="5877272"/>
            <a:ext cx="4316413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570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2589" y="719965"/>
            <a:ext cx="8434736" cy="38414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4089">
              <a:lnSpc>
                <a:spcPts val="4021"/>
              </a:lnSpc>
            </a:pPr>
            <a:r>
              <a:rPr sz="3600" dirty="0">
                <a:solidFill>
                  <a:srgbClr val="183883"/>
                </a:solidFill>
                <a:latin typeface="Arial"/>
                <a:cs typeface="Arial"/>
              </a:rPr>
              <a:t>Научить решать учащихся</a:t>
            </a:r>
          </a:p>
          <a:p>
            <a:pPr>
              <a:lnSpc>
                <a:spcPts val="4024"/>
              </a:lnSpc>
              <a:spcBef>
                <a:spcPts val="295"/>
              </a:spcBef>
            </a:pPr>
            <a:r>
              <a:rPr sz="3600" dirty="0">
                <a:solidFill>
                  <a:srgbClr val="183883"/>
                </a:solidFill>
                <a:latin typeface="Arial"/>
                <a:cs typeface="Arial"/>
              </a:rPr>
              <a:t>геометрические</a:t>
            </a:r>
            <a:r>
              <a:rPr sz="3600" spc="-12" dirty="0">
                <a:solidFill>
                  <a:srgbClr val="183883"/>
                </a:solidFill>
                <a:latin typeface="Arial"/>
                <a:cs typeface="Arial"/>
              </a:rPr>
              <a:t> </a:t>
            </a:r>
            <a:r>
              <a:rPr sz="3600" dirty="0">
                <a:solidFill>
                  <a:srgbClr val="183883"/>
                </a:solidFill>
                <a:latin typeface="Arial"/>
                <a:cs typeface="Arial"/>
              </a:rPr>
              <a:t>задачи - это значит не</a:t>
            </a:r>
          </a:p>
          <a:p>
            <a:pPr marL="598932">
              <a:lnSpc>
                <a:spcPts val="4021"/>
              </a:lnSpc>
              <a:spcBef>
                <a:spcPts val="349"/>
              </a:spcBef>
            </a:pPr>
            <a:r>
              <a:rPr sz="3600" dirty="0">
                <a:solidFill>
                  <a:srgbClr val="183883"/>
                </a:solidFill>
                <a:latin typeface="Arial"/>
                <a:cs typeface="Arial"/>
              </a:rPr>
              <a:t>только подготовить их к хорошей</a:t>
            </a:r>
          </a:p>
          <a:p>
            <a:pPr marL="627888">
              <a:lnSpc>
                <a:spcPts val="4024"/>
              </a:lnSpc>
              <a:spcBef>
                <a:spcPts val="295"/>
              </a:spcBef>
            </a:pPr>
            <a:r>
              <a:rPr sz="3600" dirty="0">
                <a:solidFill>
                  <a:srgbClr val="183883"/>
                </a:solidFill>
                <a:latin typeface="Arial"/>
                <a:cs typeface="Arial"/>
              </a:rPr>
              <a:t>сдаче экзамена,</a:t>
            </a:r>
            <a:r>
              <a:rPr sz="3600" spc="-19" dirty="0">
                <a:solidFill>
                  <a:srgbClr val="183883"/>
                </a:solidFill>
                <a:latin typeface="Arial"/>
                <a:cs typeface="Arial"/>
              </a:rPr>
              <a:t> </a:t>
            </a:r>
            <a:r>
              <a:rPr sz="3600" dirty="0">
                <a:solidFill>
                  <a:srgbClr val="183883"/>
                </a:solidFill>
                <a:latin typeface="Arial"/>
                <a:cs typeface="Arial"/>
              </a:rPr>
              <a:t>но и</a:t>
            </a:r>
            <a:r>
              <a:rPr sz="3600" spc="1006" dirty="0">
                <a:solidFill>
                  <a:srgbClr val="183883"/>
                </a:solidFill>
                <a:latin typeface="Arial"/>
                <a:cs typeface="Arial"/>
              </a:rPr>
              <a:t> </a:t>
            </a:r>
            <a:r>
              <a:rPr sz="3600" dirty="0">
                <a:solidFill>
                  <a:srgbClr val="183883"/>
                </a:solidFill>
                <a:latin typeface="Arial"/>
                <a:cs typeface="Arial"/>
              </a:rPr>
              <a:t>научить их</a:t>
            </a:r>
          </a:p>
          <a:p>
            <a:pPr marL="512063">
              <a:lnSpc>
                <a:spcPts val="4021"/>
              </a:lnSpc>
              <a:spcBef>
                <a:spcPts val="300"/>
              </a:spcBef>
            </a:pPr>
            <a:r>
              <a:rPr sz="3600" dirty="0">
                <a:solidFill>
                  <a:srgbClr val="183883"/>
                </a:solidFill>
                <a:latin typeface="Arial"/>
                <a:cs typeface="Arial"/>
              </a:rPr>
              <a:t>логически мыслить, доказательно</a:t>
            </a:r>
          </a:p>
          <a:p>
            <a:pPr marL="187451">
              <a:lnSpc>
                <a:spcPts val="4021"/>
              </a:lnSpc>
              <a:spcBef>
                <a:spcPts val="298"/>
              </a:spcBef>
            </a:pPr>
            <a:r>
              <a:rPr sz="3600" dirty="0">
                <a:solidFill>
                  <a:srgbClr val="183883"/>
                </a:solidFill>
                <a:latin typeface="Arial"/>
                <a:cs typeface="Arial"/>
              </a:rPr>
              <a:t>отстаивать</a:t>
            </a:r>
            <a:r>
              <a:rPr sz="3600" spc="-10" dirty="0">
                <a:solidFill>
                  <a:srgbClr val="183883"/>
                </a:solidFill>
                <a:latin typeface="Arial"/>
                <a:cs typeface="Arial"/>
              </a:rPr>
              <a:t> </a:t>
            </a:r>
            <a:r>
              <a:rPr sz="3600" dirty="0">
                <a:solidFill>
                  <a:srgbClr val="183883"/>
                </a:solidFill>
                <a:latin typeface="Arial"/>
                <a:cs typeface="Arial"/>
              </a:rPr>
              <a:t>свою</a:t>
            </a:r>
            <a:r>
              <a:rPr sz="3600" spc="12" dirty="0">
                <a:solidFill>
                  <a:srgbClr val="183883"/>
                </a:solidFill>
                <a:latin typeface="Arial"/>
                <a:cs typeface="Arial"/>
              </a:rPr>
              <a:t> </a:t>
            </a:r>
            <a:r>
              <a:rPr sz="3600" dirty="0">
                <a:solidFill>
                  <a:srgbClr val="183883"/>
                </a:solidFill>
                <a:latin typeface="Arial"/>
                <a:cs typeface="Arial"/>
              </a:rPr>
              <a:t>точку</a:t>
            </a:r>
            <a:r>
              <a:rPr sz="3600" spc="-11" dirty="0">
                <a:solidFill>
                  <a:srgbClr val="183883"/>
                </a:solidFill>
                <a:latin typeface="Arial"/>
                <a:cs typeface="Arial"/>
              </a:rPr>
              <a:t> </a:t>
            </a:r>
            <a:r>
              <a:rPr sz="3600" dirty="0">
                <a:solidFill>
                  <a:srgbClr val="183883"/>
                </a:solidFill>
                <a:latin typeface="Arial"/>
                <a:cs typeface="Arial"/>
              </a:rPr>
              <a:t>зрения,</a:t>
            </a:r>
            <a:r>
              <a:rPr sz="3600" spc="-31" dirty="0">
                <a:solidFill>
                  <a:srgbClr val="183883"/>
                </a:solidFill>
                <a:latin typeface="Arial"/>
                <a:cs typeface="Arial"/>
              </a:rPr>
              <a:t> </a:t>
            </a:r>
            <a:r>
              <a:rPr sz="3600" dirty="0">
                <a:solidFill>
                  <a:srgbClr val="183883"/>
                </a:solidFill>
                <a:latin typeface="Arial"/>
                <a:cs typeface="Arial"/>
              </a:rPr>
              <a:t>уметь</a:t>
            </a:r>
          </a:p>
          <a:p>
            <a:pPr marL="201167">
              <a:lnSpc>
                <a:spcPts val="4024"/>
              </a:lnSpc>
              <a:spcBef>
                <a:spcPts val="295"/>
              </a:spcBef>
            </a:pPr>
            <a:r>
              <a:rPr sz="3600" dirty="0">
                <a:solidFill>
                  <a:srgbClr val="183883"/>
                </a:solidFill>
                <a:latin typeface="Arial"/>
                <a:cs typeface="Arial"/>
              </a:rPr>
              <a:t>творчески подходить к любому</a:t>
            </a:r>
            <a:r>
              <a:rPr sz="3600" spc="-14" dirty="0">
                <a:solidFill>
                  <a:srgbClr val="183883"/>
                </a:solidFill>
                <a:latin typeface="Arial"/>
                <a:cs typeface="Arial"/>
              </a:rPr>
              <a:t> </a:t>
            </a:r>
            <a:r>
              <a:rPr sz="3600" dirty="0">
                <a:solidFill>
                  <a:srgbClr val="183883"/>
                </a:solidFill>
                <a:latin typeface="Arial"/>
                <a:cs typeface="Arial"/>
              </a:rPr>
              <a:t>делу.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868157" y="6669424"/>
            <a:ext cx="1335373" cy="1794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112"/>
              </a:lnSpc>
            </a:pPr>
            <a:r>
              <a:rPr sz="1000" b="1" dirty="0">
                <a:solidFill>
                  <a:srgbClr val="FFFFFF"/>
                </a:solidFill>
                <a:latin typeface="Arial"/>
                <a:cs typeface="Arial"/>
              </a:rPr>
              <a:t>www.company.com</a:t>
            </a:r>
          </a:p>
        </p:txBody>
      </p:sp>
    </p:spTree>
    <p:extLst>
      <p:ext uri="{BB962C8B-B14F-4D97-AF65-F5344CB8AC3E}">
        <p14:creationId xmlns:p14="http://schemas.microsoft.com/office/powerpoint/2010/main" val="255884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507288" cy="1988840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2909E9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2909E9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2909E9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ОГЭ-2025</a:t>
            </a:r>
            <a:br>
              <a:rPr lang="ru-RU" sz="3600" b="1" dirty="0" smtClean="0">
                <a:solidFill>
                  <a:srgbClr val="2909E9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2909E9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Результаты </a:t>
            </a:r>
            <a:r>
              <a:rPr lang="ru-RU" sz="3600" b="1" dirty="0">
                <a:solidFill>
                  <a:srgbClr val="2909E9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РТМ 9-х классов </a:t>
            </a:r>
            <a:r>
              <a:rPr lang="ru-RU" sz="3600" b="1" dirty="0" smtClean="0">
                <a:solidFill>
                  <a:srgbClr val="2909E9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АГО и МБОУ </a:t>
            </a:r>
            <a:r>
              <a:rPr lang="ru-RU" sz="3600" b="1" dirty="0">
                <a:solidFill>
                  <a:srgbClr val="2909E9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«Лицей г. Абдулино» </a:t>
            </a:r>
            <a:r>
              <a:rPr lang="ru-RU" sz="3600" b="1" dirty="0" smtClean="0">
                <a:solidFill>
                  <a:srgbClr val="2909E9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 № 23-25</a:t>
            </a:r>
            <a:r>
              <a:rPr lang="ru-RU" sz="3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0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1242519"/>
              </p:ext>
            </p:extLst>
          </p:nvPr>
        </p:nvGraphicFramePr>
        <p:xfrm>
          <a:off x="251520" y="2276872"/>
          <a:ext cx="8568952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05103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по теме: </a:t>
            </a:r>
          </a:p>
          <a:p>
            <a:pPr marL="0" lvl="0" indent="0">
              <a:lnSpc>
                <a:spcPts val="6330"/>
              </a:lnSpc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122A62"/>
                </a:solidFill>
                <a:latin typeface="Cambria"/>
                <a:cs typeface="Cambria"/>
              </a:rPr>
              <a:t>«Типичные </a:t>
            </a:r>
            <a:r>
              <a:rPr lang="ru-RU" sz="2800" b="1" dirty="0">
                <a:solidFill>
                  <a:srgbClr val="122A62"/>
                </a:solidFill>
                <a:latin typeface="Cambria"/>
                <a:cs typeface="Cambria"/>
              </a:rPr>
              <a:t>ошибки в решении геометрических задач 2 части ОГЭ (№23-25</a:t>
            </a:r>
            <a:r>
              <a:rPr lang="ru-RU" sz="2800" b="1" dirty="0" smtClean="0">
                <a:solidFill>
                  <a:srgbClr val="122A62"/>
                </a:solidFill>
                <a:latin typeface="Cambria"/>
                <a:cs typeface="Cambria"/>
              </a:rPr>
              <a:t>)»</a:t>
            </a:r>
          </a:p>
          <a:p>
            <a:pPr marL="0" lvl="0" indent="0">
              <a:lnSpc>
                <a:spcPts val="6330"/>
              </a:lnSpc>
              <a:spcBef>
                <a:spcPts val="0"/>
              </a:spcBef>
              <a:buNone/>
            </a:pPr>
            <a:r>
              <a:rPr lang="ru-RU" sz="2800" b="1" dirty="0">
                <a:solidFill>
                  <a:srgbClr val="122A62"/>
                </a:solidFill>
                <a:latin typeface="Cambria"/>
                <a:cs typeface="Cambria"/>
              </a:rPr>
              <a:t>п</a:t>
            </a:r>
            <a:r>
              <a:rPr lang="ru-RU" sz="2800" b="1" dirty="0" smtClean="0">
                <a:solidFill>
                  <a:srgbClr val="122A62"/>
                </a:solidFill>
                <a:latin typeface="Cambria"/>
                <a:cs typeface="Cambria"/>
              </a:rPr>
              <a:t>о ссылке:    </a:t>
            </a:r>
            <a:r>
              <a:rPr lang="en-US" sz="2200" b="1" dirty="0">
                <a:solidFill>
                  <a:srgbClr val="7030A0"/>
                </a:solidFill>
                <a:latin typeface="Cambria"/>
                <a:cs typeface="Cambria"/>
              </a:rPr>
              <a:t>https://dzen.ru/video/watch/67584e9fb91da856bd436eed</a:t>
            </a:r>
            <a:endParaRPr lang="ru-RU" sz="2200" b="1" dirty="0">
              <a:solidFill>
                <a:srgbClr val="7030A0"/>
              </a:solidFill>
              <a:latin typeface="Cambria"/>
              <a:cs typeface="Cambria"/>
            </a:endParaRPr>
          </a:p>
          <a:p>
            <a:pPr marL="0" indent="0">
              <a:buNone/>
            </a:pP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30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" y="0"/>
            <a:ext cx="9143999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988362" y="4572000"/>
            <a:ext cx="6784043" cy="2286000"/>
          </a:xfrm>
          <a:prstGeom prst="roundRect">
            <a:avLst/>
          </a:prstGeom>
          <a:ln>
            <a:noFill/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numCol="1" rtlCol="0" anchor="ctr"/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</p:txBody>
      </p:sp>
      <p:pic>
        <p:nvPicPr>
          <p:cNvPr id="29698" name="Picture 2" descr="https://avatars.dzeninfra.ru/get-zen_doc/1710127/pub_61433911c4aa2a57729330a6_614832e78a833355e7d9ef2c/scale_24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643" y="404664"/>
            <a:ext cx="6440761" cy="44183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9307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704856" cy="10081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704856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8712968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873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9" y="188640"/>
            <a:ext cx="8568952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8" y="404674"/>
            <a:ext cx="8568952" cy="572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29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332656"/>
            <a:ext cx="8424936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71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30" y="332656"/>
            <a:ext cx="8496944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72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5" y="404674"/>
            <a:ext cx="8280920" cy="5721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42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107</Words>
  <Application>Microsoft Office PowerPoint</Application>
  <PresentationFormat>Экран (4:3)</PresentationFormat>
  <Paragraphs>16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Тема Office</vt:lpstr>
      <vt:lpstr>1_Тема Office</vt:lpstr>
      <vt:lpstr>2_Тема Office</vt:lpstr>
      <vt:lpstr>1_Theme Office</vt:lpstr>
      <vt:lpstr>Theme Office</vt:lpstr>
      <vt:lpstr>Презентация PowerPoint</vt:lpstr>
      <vt:lpstr>Презентация PowerPoint</vt:lpstr>
      <vt:lpstr> ОГЭ-2025 Результаты РТМ 9-х классов АГО и МБОУ «Лицей г. Абдулино» по № 23-25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Задача 2. Биссектриса угла  А, треугольника АВС делит высоту ВH в отношении 5: 4, считая от вершины С. ВС равно 6.  Найдите радиус описанной окружности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Jagodkina</dc:creator>
  <cp:lastModifiedBy>Jagodkina</cp:lastModifiedBy>
  <cp:revision>64</cp:revision>
  <dcterms:created xsi:type="dcterms:W3CDTF">2026-01-22T14:00:35Z</dcterms:created>
  <dcterms:modified xsi:type="dcterms:W3CDTF">2026-01-27T10:39:44Z</dcterms:modified>
</cp:coreProperties>
</file>