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7" r:id="rId5"/>
    <p:sldId id="268" r:id="rId6"/>
    <p:sldId id="261" r:id="rId7"/>
    <p:sldId id="263" r:id="rId8"/>
  </p:sldIdLst>
  <p:sldSz cx="12192000" cy="6858000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8034"/>
    <a:srgbClr val="FFFFFF"/>
    <a:srgbClr val="99CB38"/>
    <a:srgbClr val="195263"/>
    <a:srgbClr val="4DB343"/>
    <a:srgbClr val="7EDEF4"/>
    <a:srgbClr val="59C2F1"/>
    <a:srgbClr val="D6F4F7"/>
    <a:srgbClr val="A23DCF"/>
    <a:srgbClr val="B2AB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90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9A-4D19-8300-067E03CC27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9A-4D19-8300-067E03CC27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9A-4D19-8300-067E03CC2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21523808"/>
        <c:axId val="1221515904"/>
      </c:barChart>
      <c:catAx>
        <c:axId val="122152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1515904"/>
        <c:crosses val="autoZero"/>
        <c:auto val="0"/>
        <c:lblAlgn val="ctr"/>
        <c:lblOffset val="100"/>
        <c:noMultiLvlLbl val="0"/>
      </c:catAx>
      <c:valAx>
        <c:axId val="122151590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1523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88F79-BADA-46B4-A968-15D999737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9275" y="-20637"/>
            <a:ext cx="9144000" cy="2387600"/>
          </a:xfr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anchor="b">
            <a:normAutofit/>
          </a:bodyPr>
          <a:lstStyle>
            <a:lvl1pPr algn="ctr">
              <a:defRPr sz="8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5228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4E534-41C5-4E76-BE4A-960384F7A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4" y="365125"/>
            <a:ext cx="8291286" cy="1325563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B82096-7AF9-4EEA-86A1-D9D7A4423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514" y="1825625"/>
            <a:ext cx="8291286" cy="4351338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8" name="Рисунок 7" descr="Изображение выглядит как дерево, трава, внешний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54CA516A-9D99-4664-BAF0-E71369B51B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938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3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ерево, внешний, природа&#10;&#10;Автоматически созданное описание">
            <a:extLst>
              <a:ext uri="{FF2B5EF4-FFF2-40B4-BE49-F238E27FC236}">
                <a16:creationId xmlns:a16="http://schemas.microsoft.com/office/drawing/2014/main" id="{A3D5038D-2D34-4FA1-BDC9-2DC604D7D8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950" y="0"/>
            <a:ext cx="59544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resentation-creation.ru/" TargetMode="Externa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552CB-2298-46D9-B8AB-F4B8A098E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F9A7F4-9853-47B5-9218-C21393530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7F95EA-B546-40E5-955E-973EA04C5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25256-EB4B-4638-A26A-2DFE18B0AEEE}" type="datetimeFigureOut">
              <a:rPr lang="ru-RU" smtClean="0"/>
              <a:t>16.11.2025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FFF830-B83E-470D-9903-33FD1DB39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C71D2B-DD87-4F95-AE17-6A2EC1C18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A817-2A67-4288-9E7B-92C4DDD59B1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6"/>
            <a:extLst>
              <a:ext uri="{FF2B5EF4-FFF2-40B4-BE49-F238E27FC236}">
                <a16:creationId xmlns:a16="http://schemas.microsoft.com/office/drawing/2014/main" id="{47B89673-269B-483F-B129-9D3CE40FFEE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3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ent.edsoo.ru/lab/subject/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kvestodel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1700D-8834-4889-9306-C3786535A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714" y="1233715"/>
            <a:ext cx="10798629" cy="2850099"/>
          </a:xfrm>
        </p:spPr>
        <p:txBody>
          <a:bodyPr>
            <a:noAutofit/>
          </a:bodyPr>
          <a:lstStyle/>
          <a:p>
            <a:r>
              <a:rPr lang="ru-RU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Мастер-класс «Использование приемов </a:t>
            </a:r>
            <a:r>
              <a:rPr lang="ru-RU" sz="48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геймификации </a:t>
            </a:r>
            <a:br>
              <a:rPr lang="ru-RU" sz="48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</a:br>
            <a:r>
              <a:rPr lang="ru-RU" sz="48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для </a:t>
            </a:r>
            <a:r>
              <a:rPr lang="ru-RU" sz="4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формирования естественно-научной грамотности»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DEB5E1E4-D723-4B1C-BDAF-2210FD18871F}"/>
              </a:ext>
            </a:extLst>
          </p:cNvPr>
          <p:cNvSpPr txBox="1">
            <a:spLocks/>
          </p:cNvSpPr>
          <p:nvPr/>
        </p:nvSpPr>
        <p:spPr>
          <a:xfrm>
            <a:off x="5588000" y="4597113"/>
            <a:ext cx="6545943" cy="1475157"/>
          </a:xfrm>
          <a:prstGeom prst="rect">
            <a:avLst/>
          </a:prstGeo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b="1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</a:rPr>
              <a:t>Учитель биологии МАОУ «Кваркенская СОШ» Безлюдная М. А.</a:t>
            </a:r>
          </a:p>
        </p:txBody>
      </p:sp>
    </p:spTree>
    <p:extLst>
      <p:ext uri="{BB962C8B-B14F-4D97-AF65-F5344CB8AC3E}">
        <p14:creationId xmlns:p14="http://schemas.microsoft.com/office/powerpoint/2010/main" val="390824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497327E-6785-4897-B1CE-C5E74115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514" y="266700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Геймификация в обучении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E080E941-673E-47A4-B39A-21D1374F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900" y="2191657"/>
            <a:ext cx="9994900" cy="354329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использование игровых приёмов (соревнования, уровни, награды, сюжеты) в неигровом контексте — на уроках.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C3F45E-03E8-4720-BBCE-A6A83DE1A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850" y="3637448"/>
            <a:ext cx="4782999" cy="282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0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497327E-6785-4897-B1CE-C5E74115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514" y="266700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Почему это работает?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E080E941-673E-47A4-B39A-21D1374F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900" y="2191657"/>
            <a:ext cx="9994900" cy="354329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внутренней мотивации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Усиление вовлечённости через внешние стимулы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когнитивных процессов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метапредметных навыков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Компенсация ограничений традиционного обучения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фактор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Нейробиологические механизмы</a:t>
            </a:r>
          </a:p>
        </p:txBody>
      </p:sp>
    </p:spTree>
    <p:extLst>
      <p:ext uri="{BB962C8B-B14F-4D97-AF65-F5344CB8AC3E}">
        <p14:creationId xmlns:p14="http://schemas.microsoft.com/office/powerpoint/2010/main" val="296867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497327E-6785-4897-B1CE-C5E74115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514" y="266700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Основные приемы геймификации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E080E941-673E-47A4-B39A-21D1374F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900" y="2191657"/>
            <a:ext cx="9994900" cy="354329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баллов и рейтингов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Значки и награды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Квесты и миссии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Соревновательные форматы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игры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Симуляции и цифровые инструменты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219756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497327E-6785-4897-B1CE-C5E74115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514" y="266700"/>
            <a:ext cx="8291286" cy="13255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Этапы создания игры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E080E941-673E-47A4-B39A-21D1374F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8900" y="2191657"/>
            <a:ext cx="9994900" cy="3543299"/>
          </a:xfrm>
        </p:spPr>
        <p:txBody>
          <a:bodyPr>
            <a:normAutofit/>
          </a:bodyPr>
          <a:lstStyle/>
          <a:p>
            <a:r>
              <a:rPr lang="ru-RU" b="1" dirty="0"/>
              <a:t>Шаг 1: Определим цель и тему</a:t>
            </a:r>
          </a:p>
          <a:p>
            <a:r>
              <a:rPr lang="ru-RU" b="1" dirty="0"/>
              <a:t>Шаг 2: Спроектируем игровое поле</a:t>
            </a:r>
            <a:endParaRPr lang="ru-RU" dirty="0"/>
          </a:p>
          <a:p>
            <a:r>
              <a:rPr lang="ru-RU" b="1" dirty="0"/>
              <a:t>Шаг 3: Подготовим карточки заданий </a:t>
            </a:r>
            <a:endParaRPr lang="ru-RU" dirty="0"/>
          </a:p>
          <a:p>
            <a:r>
              <a:rPr lang="ru-RU" b="1" dirty="0"/>
              <a:t>Шаг 4: Разработаем правила игры</a:t>
            </a:r>
          </a:p>
          <a:p>
            <a:r>
              <a:rPr lang="ru-RU" b="1" dirty="0"/>
              <a:t>Шаг 5: Добавим игровые элементы (по желанию)</a:t>
            </a:r>
          </a:p>
          <a:p>
            <a:r>
              <a:rPr lang="ru-RU" b="1" dirty="0"/>
              <a:t>Шаг 6: Играем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46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0C01EE-49A3-47E6-BE7D-3E310F0E3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0357" y="160959"/>
            <a:ext cx="8291286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шаблоны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F541380-4072-44E4-A4AA-0F1F22325C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5828679"/>
              </p:ext>
            </p:extLst>
          </p:nvPr>
        </p:nvGraphicFramePr>
        <p:xfrm>
          <a:off x="1931988" y="1939925"/>
          <a:ext cx="829151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1FD4F91-ADF9-4725-B77D-8469B5C7FE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0158"/>
              </p:ext>
            </p:extLst>
          </p:nvPr>
        </p:nvGraphicFramePr>
        <p:xfrm>
          <a:off x="145774" y="1372047"/>
          <a:ext cx="11595652" cy="4897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7913">
                  <a:extLst>
                    <a:ext uri="{9D8B030D-6E8A-4147-A177-3AD203B41FA5}">
                      <a16:colId xmlns:a16="http://schemas.microsoft.com/office/drawing/2014/main" val="3050733555"/>
                    </a:ext>
                  </a:extLst>
                </a:gridCol>
                <a:gridCol w="9077739">
                  <a:extLst>
                    <a:ext uri="{9D8B030D-6E8A-4147-A177-3AD203B41FA5}">
                      <a16:colId xmlns:a16="http://schemas.microsoft.com/office/drawing/2014/main" val="1528188632"/>
                    </a:ext>
                  </a:extLst>
                </a:gridCol>
              </a:tblGrid>
              <a:tr h="7158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3884638130"/>
                  </a:ext>
                </a:extLst>
              </a:tr>
              <a:tr h="8672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Canva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Готовые шаблоны игр (поиск: «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board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»)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2758633674"/>
                  </a:ext>
                </a:extLst>
              </a:tr>
              <a:tr h="8481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Genially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Интерактивная бродилка с анимацией и кликами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2803725332"/>
                  </a:ext>
                </a:extLst>
              </a:tr>
              <a:tr h="7158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 Slides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Создай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кликабельную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игру с гиперссылками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2961176123"/>
                  </a:ext>
                </a:extLst>
              </a:tr>
              <a:tr h="7158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LearningApps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Викторины, 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пазлы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сопоставления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2714541989"/>
                  </a:ext>
                </a:extLst>
              </a:tr>
              <a:tr h="7158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Pedsovet.su / Infourok.ru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Готовые разработки учителей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/>
                </a:tc>
                <a:extLst>
                  <a:ext uri="{0D108BD9-81ED-4DB2-BD59-A6C34878D82A}">
                    <a16:rowId xmlns:a16="http://schemas.microsoft.com/office/drawing/2014/main" val="3951039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9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E94D09-2047-4FE0-BD73-E307368E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2857" y="371012"/>
            <a:ext cx="8291286" cy="1325563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Вставьте заголовок слайда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2662857" y="2520690"/>
            <a:ext cx="2205000" cy="2835000"/>
            <a:chOff x="381000" y="2034000"/>
            <a:chExt cx="2205000" cy="2835000"/>
          </a:xfrm>
          <a:solidFill>
            <a:schemeClr val="accent1"/>
          </a:solidFill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81000" y="2034000"/>
              <a:ext cx="2205000" cy="2835000"/>
            </a:xfrm>
            <a:prstGeom prst="roundRect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954107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Lorem ipsum dolor sit amet, consectetuer adipiscing elit, sed diam nonummy nibh.</a:t>
              </a:r>
              <a:endParaRPr lang="ru-RU" sz="140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68901" y="2513893"/>
              <a:ext cx="1628707" cy="369332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</a:rPr>
                <a:t>ЗАГОЛОВОК</a:t>
              </a: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1131592" y="2050433"/>
              <a:ext cx="703328" cy="461665"/>
            </a:xfrm>
            <a:prstGeom prst="rect">
              <a:avLst/>
            </a:prstGeom>
            <a:grpFill/>
            <a:ln>
              <a:solidFill>
                <a:srgbClr val="99CB38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01</a:t>
              </a:r>
              <a:endParaRPr lang="ru-RU" sz="2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5048803" y="2520690"/>
            <a:ext cx="2205000" cy="2835000"/>
            <a:chOff x="6268003" y="2558790"/>
            <a:chExt cx="2205000" cy="2835000"/>
          </a:xfrm>
          <a:solidFill>
            <a:schemeClr val="accent1"/>
          </a:solidFill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Lorem ipsum dolor sit amet, consectetuer adipiscing elit, sed diam nonummy nibh.</a:t>
              </a:r>
              <a:endParaRPr lang="ru-RU" sz="1400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555904" y="3038683"/>
              <a:ext cx="1628707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</a:rPr>
                <a:t>ЗАГОЛОВОК</a:t>
              </a: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02</a:t>
              </a:r>
              <a:endParaRPr lang="ru-RU" sz="24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9FDFD5CE-DFFF-445E-A0BB-95E4AF59A3AE}"/>
              </a:ext>
            </a:extLst>
          </p:cNvPr>
          <p:cNvGrpSpPr/>
          <p:nvPr/>
        </p:nvGrpSpPr>
        <p:grpSpPr>
          <a:xfrm>
            <a:off x="7434749" y="2537123"/>
            <a:ext cx="2205000" cy="2835000"/>
            <a:chOff x="3487867" y="2050433"/>
            <a:chExt cx="2205000" cy="2835000"/>
          </a:xfrm>
          <a:solidFill>
            <a:schemeClr val="accent1"/>
          </a:solidFill>
        </p:grpSpPr>
        <p:sp>
          <p:nvSpPr>
            <p:cNvPr id="33" name="Прямоугольник: скругленные углы 32">
              <a:extLst>
                <a:ext uri="{FF2B5EF4-FFF2-40B4-BE49-F238E27FC236}">
                  <a16:creationId xmlns:a16="http://schemas.microsoft.com/office/drawing/2014/main" id="{456A4EE1-E752-47F0-B921-8F07615146E8}"/>
                </a:ext>
              </a:extLst>
            </p:cNvPr>
            <p:cNvSpPr/>
            <p:nvPr/>
          </p:nvSpPr>
          <p:spPr>
            <a:xfrm>
              <a:off x="3487867" y="2050433"/>
              <a:ext cx="2205000" cy="2835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40D5C53B-1BAE-49E3-A7DB-B144E21AFDE9}"/>
                </a:ext>
              </a:extLst>
            </p:cNvPr>
            <p:cNvSpPr/>
            <p:nvPr/>
          </p:nvSpPr>
          <p:spPr>
            <a:xfrm>
              <a:off x="4477867" y="4593833"/>
              <a:ext cx="228994" cy="29093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extLst>
                <a:ext uri="{FF2B5EF4-FFF2-40B4-BE49-F238E27FC236}">
                  <a16:creationId xmlns:a16="http://schemas.microsoft.com/office/drawing/2014/main" id="{71917451-A749-46C0-99DC-2A785903540D}"/>
                </a:ext>
              </a:extLst>
            </p:cNvPr>
            <p:cNvSpPr/>
            <p:nvPr/>
          </p:nvSpPr>
          <p:spPr>
            <a:xfrm>
              <a:off x="4664348" y="4634132"/>
              <a:ext cx="147601" cy="1476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id="{E90B94EA-22A7-45C1-B386-F01A24B03F24}"/>
                </a:ext>
              </a:extLst>
            </p:cNvPr>
            <p:cNvSpPr/>
            <p:nvPr/>
          </p:nvSpPr>
          <p:spPr>
            <a:xfrm>
              <a:off x="4372779" y="4634132"/>
              <a:ext cx="147600" cy="147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D13DD72-D267-4855-9DD6-C2976CFE1EB0}"/>
                </a:ext>
              </a:extLst>
            </p:cNvPr>
            <p:cNvSpPr/>
            <p:nvPr/>
          </p:nvSpPr>
          <p:spPr>
            <a:xfrm>
              <a:off x="4664438" y="4707932"/>
              <a:ext cx="228994" cy="1775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ACA43D5A-9572-4ABB-90E9-303CF4D866CC}"/>
                </a:ext>
              </a:extLst>
            </p:cNvPr>
            <p:cNvSpPr/>
            <p:nvPr/>
          </p:nvSpPr>
          <p:spPr>
            <a:xfrm>
              <a:off x="4291385" y="4717048"/>
              <a:ext cx="228994" cy="1683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2FEC0EB4-E7CD-4846-905D-32A5C60F5BB9}"/>
                </a:ext>
              </a:extLst>
            </p:cNvPr>
            <p:cNvSpPr/>
            <p:nvPr/>
          </p:nvSpPr>
          <p:spPr>
            <a:xfrm>
              <a:off x="3553931" y="2938826"/>
              <a:ext cx="2072382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Lorem ipsum dolor sit amet, consectetuer adipiscing elit, sed diam nonummy nibh.</a:t>
              </a:r>
              <a:endParaRPr lang="ru-RU" sz="1400">
                <a:solidFill>
                  <a:schemeClr val="bg1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id="{9C0B4176-F367-41CF-82F4-F5951A349E38}"/>
                </a:ext>
              </a:extLst>
            </p:cNvPr>
            <p:cNvSpPr/>
            <p:nvPr/>
          </p:nvSpPr>
          <p:spPr>
            <a:xfrm>
              <a:off x="3775768" y="2530326"/>
              <a:ext cx="1628707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</a:rPr>
                <a:t>ЗАГОЛОВОК</a:t>
              </a: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C8D9602F-8FE9-4FB0-8E67-6FDE1FBAA83D}"/>
                </a:ext>
              </a:extLst>
            </p:cNvPr>
            <p:cNvSpPr/>
            <p:nvPr/>
          </p:nvSpPr>
          <p:spPr>
            <a:xfrm>
              <a:off x="4238459" y="2066866"/>
              <a:ext cx="703328" cy="46166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>
                  <a:solidFill>
                    <a:schemeClr val="bg1"/>
                  </a:solidFill>
                </a:rPr>
                <a:t>03</a:t>
              </a:r>
              <a:endParaRPr lang="ru-RU" sz="2400" b="1">
                <a:solidFill>
                  <a:schemeClr val="bg1"/>
                </a:solidFill>
              </a:endParaRPr>
            </a:p>
          </p:txBody>
        </p:sp>
      </p:grp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AA6480C-B83E-4045-8C19-64418F4D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2" y="-477078"/>
            <a:ext cx="12167198" cy="764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0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240</Words>
  <Application>Microsoft Office PowerPoint</Application>
  <PresentationFormat>Широкоэкранный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Мастер-класс «Использование приемов геймификации  для формирования естественно-научной грамотности»</vt:lpstr>
      <vt:lpstr>Геймификация в обучении</vt:lpstr>
      <vt:lpstr>Почему это работает?</vt:lpstr>
      <vt:lpstr>Основные приемы геймификации</vt:lpstr>
      <vt:lpstr>Этапы создания игры</vt:lpstr>
      <vt:lpstr>Игровые шаблоны</vt:lpstr>
      <vt:lpstr>Вставьте заголовок слайда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Кваркенская СОШ</cp:lastModifiedBy>
  <cp:revision>22</cp:revision>
  <dcterms:created xsi:type="dcterms:W3CDTF">2021-05-05T06:13:49Z</dcterms:created>
  <dcterms:modified xsi:type="dcterms:W3CDTF">2025-11-16T15:50:57Z</dcterms:modified>
</cp:coreProperties>
</file>