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62" r:id="rId4"/>
    <p:sldId id="263" r:id="rId5"/>
    <p:sldId id="265" r:id="rId6"/>
    <p:sldId id="267" r:id="rId7"/>
    <p:sldId id="269" r:id="rId8"/>
    <p:sldId id="271" r:id="rId9"/>
    <p:sldId id="274" r:id="rId10"/>
    <p:sldId id="275" r:id="rId11"/>
    <p:sldId id="276" r:id="rId12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8267" y="210769"/>
            <a:ext cx="5563235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28800" y="5638800"/>
            <a:ext cx="4271010" cy="85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49730" marR="5080" indent="-242570" algn="r">
              <a:lnSpc>
                <a:spcPct val="100000"/>
              </a:lnSpc>
              <a:spcBef>
                <a:spcPts val="100"/>
              </a:spcBef>
            </a:pPr>
            <a:r>
              <a:rPr lang="ru-RU" sz="1800" dirty="0" smtClean="0">
                <a:latin typeface="Times New Roman"/>
                <a:cs typeface="Times New Roman"/>
              </a:rPr>
              <a:t>Стрельникова Татьяна Ивановна</a:t>
            </a:r>
            <a:r>
              <a:rPr sz="1800" spc="-10" dirty="0" smtClean="0">
                <a:latin typeface="Times New Roman"/>
                <a:cs typeface="Times New Roman"/>
              </a:rPr>
              <a:t>, </a:t>
            </a:r>
            <a:endParaRPr lang="ru-RU" sz="1800" spc="-10" dirty="0" smtClean="0">
              <a:latin typeface="Times New Roman"/>
              <a:cs typeface="Times New Roman"/>
            </a:endParaRPr>
          </a:p>
          <a:p>
            <a:pPr marL="1649730" marR="5080" indent="-242570" algn="r">
              <a:lnSpc>
                <a:spcPct val="100000"/>
              </a:lnSpc>
              <a:spcBef>
                <a:spcPts val="100"/>
              </a:spcBef>
            </a:pPr>
            <a:r>
              <a:rPr sz="1800" dirty="0" err="1" smtClean="0">
                <a:latin typeface="Times New Roman"/>
                <a:cs typeface="Times New Roman"/>
              </a:rPr>
              <a:t>учитель</a:t>
            </a:r>
            <a:r>
              <a:rPr sz="1800" spc="-40" dirty="0" smtClean="0">
                <a:latin typeface="Times New Roman"/>
                <a:cs typeface="Times New Roman"/>
              </a:rPr>
              <a:t> </a:t>
            </a:r>
            <a:r>
              <a:rPr sz="1800" spc="-10" dirty="0" smtClean="0">
                <a:latin typeface="Times New Roman"/>
                <a:cs typeface="Times New Roman"/>
              </a:rPr>
              <a:t>химии</a:t>
            </a:r>
            <a:r>
              <a:rPr lang="ru-RU" sz="1800" spc="-10" dirty="0" smtClean="0">
                <a:latin typeface="Times New Roman"/>
                <a:cs typeface="Times New Roman"/>
              </a:rPr>
              <a:t>.</a:t>
            </a:r>
            <a:r>
              <a:rPr sz="1800" spc="-10" dirty="0" smtClean="0">
                <a:latin typeface="Times New Roman"/>
                <a:cs typeface="Times New Roman"/>
              </a:rPr>
              <a:t> </a:t>
            </a:r>
            <a:endParaRPr lang="ru-RU" sz="1800" spc="-10" dirty="0" smtClean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5498" y="1472260"/>
            <a:ext cx="6569709" cy="27956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00"/>
              </a:spcBef>
            </a:pPr>
            <a:r>
              <a:rPr lang="ru-RU" sz="3600" spc="-10" dirty="0" smtClean="0">
                <a:latin typeface="Times New Roman"/>
                <a:cs typeface="Times New Roman"/>
              </a:rPr>
              <a:t>Мастер-класс:</a:t>
            </a:r>
          </a:p>
          <a:p>
            <a:pPr marL="4445" algn="ctr">
              <a:lnSpc>
                <a:spcPct val="100000"/>
              </a:lnSpc>
              <a:spcBef>
                <a:spcPts val="100"/>
              </a:spcBef>
            </a:pPr>
            <a:r>
              <a:rPr lang="ru-RU" sz="3600" spc="-10" dirty="0" smtClean="0">
                <a:latin typeface="Times New Roman"/>
                <a:cs typeface="Times New Roman"/>
              </a:rPr>
              <a:t>Развитие естественнонаучной грамотности через активное обучение и практические исследования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381000"/>
            <a:ext cx="7889646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Arial"/>
                <a:cs typeface="Arial"/>
              </a:rPr>
              <a:t>Муниципальное</a:t>
            </a:r>
            <a:r>
              <a:rPr sz="2000" b="1" spc="-9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бюджетное</a:t>
            </a:r>
            <a:r>
              <a:rPr sz="2000" b="1" spc="-4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образовательное</a:t>
            </a:r>
            <a:r>
              <a:rPr sz="2000" b="1" spc="-65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учреждение</a:t>
            </a:r>
            <a:endParaRPr sz="2000" dirty="0">
              <a:latin typeface="Arial"/>
              <a:cs typeface="Arial"/>
            </a:endParaRPr>
          </a:p>
          <a:p>
            <a:pPr marL="5080" algn="ctr">
              <a:lnSpc>
                <a:spcPct val="100000"/>
              </a:lnSpc>
            </a:pPr>
            <a:r>
              <a:rPr sz="2000" b="1" dirty="0" smtClean="0">
                <a:latin typeface="Arial"/>
                <a:cs typeface="Arial"/>
              </a:rPr>
              <a:t>«</a:t>
            </a:r>
            <a:r>
              <a:rPr lang="ru-RU" sz="2000" b="1" dirty="0" smtClean="0">
                <a:latin typeface="Arial"/>
                <a:cs typeface="Arial"/>
              </a:rPr>
              <a:t>Новоникитинская средняя общеобразовательная школа</a:t>
            </a:r>
            <a:r>
              <a:rPr sz="2000" b="1" spc="-25" dirty="0" smtClean="0">
                <a:latin typeface="Arial"/>
                <a:cs typeface="Arial"/>
              </a:rPr>
              <a:t>»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990600"/>
            <a:ext cx="5029200" cy="4439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Продолжая совершенствоваться в применении активных методов обучения, мы сможем значительно повысить качество естественнонаучного образования, подготовить конкурентоспособных выпускников, обладающих востребованными компетенциями, и внести вклад в развитие современной системы школьного образования.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46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676400"/>
            <a:ext cx="5791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Neo Sans Pro" panose="020B0804030504040204" pitchFamily="34" charset="0"/>
              </a:rPr>
              <a:t>Спасибо за активную работу и плодотворное сотрудничество!</a:t>
            </a:r>
          </a:p>
        </p:txBody>
      </p:sp>
    </p:spTree>
    <p:extLst>
      <p:ext uri="{BB962C8B-B14F-4D97-AF65-F5344CB8AC3E}">
        <p14:creationId xmlns:p14="http://schemas.microsoft.com/office/powerpoint/2010/main" val="7475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7" y="353694"/>
            <a:ext cx="840232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80465" algn="ctr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>
                <a:latin typeface="Times New Roman"/>
                <a:cs typeface="Times New Roman"/>
              </a:rPr>
              <a:t>Методы формирования функциональной грамотности на уроках химии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438400"/>
            <a:ext cx="622959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Ситуационные и контекстные задачи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проектов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Химический эксперимент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обучение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</a:t>
            </a:r>
          </a:p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7" y="353694"/>
            <a:ext cx="6599733" cy="609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latin typeface="Times New Roman"/>
                <a:cs typeface="Times New Roman"/>
              </a:rPr>
              <a:t>Кейс – задание: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>
                <a:latin typeface="Times New Roman"/>
                <a:cs typeface="Times New Roman"/>
              </a:rPr>
              <a:t>1. В новом микрорайоне жители массово жалуются, что после стирки вещи становятся жесткими и серыми, а мыло плохо пенится. Водоканал утверждает, что вода чистая. 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>
                <a:latin typeface="Times New Roman"/>
                <a:cs typeface="Times New Roman"/>
              </a:rPr>
              <a:t>Кто прав? 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endParaRPr lang="ru-RU" sz="2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>
                <a:latin typeface="Times New Roman"/>
                <a:cs typeface="Times New Roman"/>
              </a:rPr>
              <a:t>2. «История с полем»: фермер много лет вносил только аммиачную селитру (N). Урожай сначала был высоким, а потом упал, растения стали часто болеть. Задание: найти причину, предложить пути выхода. 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7" y="353694"/>
            <a:ext cx="6294933" cy="60446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0" algn="ctr"/>
            <a:r>
              <a:rPr lang="ru-RU" sz="2800" b="1" dirty="0" err="1"/>
              <a:t>Квест</a:t>
            </a:r>
            <a:r>
              <a:rPr lang="ru-RU" sz="2800" b="1" dirty="0"/>
              <a:t> «Спаси урожай</a:t>
            </a:r>
            <a:r>
              <a:rPr lang="ru-RU" sz="2800" b="1" dirty="0" smtClean="0"/>
              <a:t>»</a:t>
            </a:r>
          </a:p>
          <a:p>
            <a:pPr lvl="0"/>
            <a:endParaRPr lang="ru-RU" sz="2800" dirty="0" smtClean="0"/>
          </a:p>
          <a:p>
            <a:pPr lvl="0" indent="457200"/>
            <a:r>
              <a:rPr lang="ru-RU" sz="2800" dirty="0" smtClean="0"/>
              <a:t>Для </a:t>
            </a:r>
            <a:r>
              <a:rPr lang="ru-RU" sz="2800" dirty="0"/>
              <a:t>получения хорошего урожая перед посадкой картофеля в почву вносят доломитовую муку (</a:t>
            </a:r>
            <a:r>
              <a:rPr lang="ru-RU" sz="2800" dirty="0" err="1"/>
              <a:t>CаCО</a:t>
            </a:r>
            <a:r>
              <a:rPr lang="ru-RU" sz="2800" baseline="-25000" dirty="0" err="1"/>
              <a:t>З</a:t>
            </a:r>
            <a:r>
              <a:rPr lang="ru-RU" sz="2800" dirty="0"/>
              <a:t>* MgCO</a:t>
            </a:r>
            <a:r>
              <a:rPr lang="ru-RU" sz="2800" baseline="-25000" dirty="0"/>
              <a:t>3</a:t>
            </a:r>
            <a:r>
              <a:rPr lang="ru-RU" sz="2800" dirty="0"/>
              <a:t>) из расчёта 3 г магния на 1 м². Для обогащения почвы магнием в почву внесли 9,23 кг доломитовой муки, других удобрений не применялось. </a:t>
            </a:r>
            <a:endParaRPr lang="ru-RU" sz="2800" dirty="0" smtClean="0"/>
          </a:p>
          <a:p>
            <a:pPr lvl="0"/>
            <a:endParaRPr lang="ru-RU" sz="2800" dirty="0" smtClean="0"/>
          </a:p>
          <a:p>
            <a:pPr lvl="0" indent="457200"/>
            <a:r>
              <a:rPr lang="ru-RU" sz="2800" i="1" dirty="0" smtClean="0"/>
              <a:t>Вычислите </a:t>
            </a:r>
            <a:r>
              <a:rPr lang="ru-RU" sz="2800" i="1" dirty="0"/>
              <a:t>площадь участка в м², запишите число с точностью до целых.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6" y="353694"/>
            <a:ext cx="8885733" cy="8867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042160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latin typeface="Times New Roman"/>
                <a:cs typeface="Times New Roman"/>
              </a:rPr>
              <a:t>Ролевая игра </a:t>
            </a:r>
          </a:p>
          <a:p>
            <a:pPr marL="12700" marR="2042160" algn="ctr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latin typeface="Times New Roman"/>
                <a:cs typeface="Times New Roman"/>
              </a:rPr>
              <a:t>«Общество защиты прав потребителей»</a:t>
            </a:r>
            <a:endParaRPr sz="2800" b="1" dirty="0"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3600"/>
            <a:ext cx="9161038" cy="4702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6321" y="171653"/>
            <a:ext cx="7002679" cy="651396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085465" algn="l">
              <a:lnSpc>
                <a:spcPct val="100000"/>
              </a:lnSpc>
              <a:spcBef>
                <a:spcPts val="95"/>
              </a:spcBef>
            </a:pPr>
            <a:r>
              <a:rPr lang="ru-RU" sz="2800" b="1" i="1" dirty="0" smtClean="0">
                <a:latin typeface="Times New Roman"/>
                <a:cs typeface="Times New Roman"/>
              </a:rPr>
              <a:t>Кейс </a:t>
            </a:r>
          </a:p>
          <a:p>
            <a:pPr marL="12700" marR="3085465" algn="l">
              <a:lnSpc>
                <a:spcPct val="100000"/>
              </a:lnSpc>
              <a:spcBef>
                <a:spcPts val="95"/>
              </a:spcBef>
            </a:pPr>
            <a:r>
              <a:rPr lang="ru-RU" sz="2800" b="1" i="1" dirty="0" smtClean="0">
                <a:latin typeface="Times New Roman"/>
                <a:cs typeface="Times New Roman"/>
              </a:rPr>
              <a:t>«БАД — панацея или пустышка?»</a:t>
            </a:r>
          </a:p>
          <a:p>
            <a:pPr marL="12700" marR="3085465" algn="l">
              <a:lnSpc>
                <a:spcPct val="100000"/>
              </a:lnSpc>
              <a:spcBef>
                <a:spcPts val="95"/>
              </a:spcBef>
            </a:pPr>
            <a:r>
              <a:rPr lang="ru-RU" sz="2400" dirty="0" smtClean="0">
                <a:latin typeface="Times New Roman"/>
                <a:cs typeface="Times New Roman"/>
              </a:rPr>
              <a:t>Оцените фразу «содержит 100 микроэлементов» с точки зрения химика-аналитика. </a:t>
            </a:r>
          </a:p>
          <a:p>
            <a:pPr marL="12700" marR="3085465" algn="l">
              <a:lnSpc>
                <a:spcPct val="100000"/>
              </a:lnSpc>
              <a:spcBef>
                <a:spcPts val="95"/>
              </a:spcBef>
            </a:pPr>
            <a:endParaRPr lang="ru-RU" sz="2400" dirty="0" smtClean="0">
              <a:latin typeface="Times New Roman"/>
              <a:cs typeface="Times New Roman"/>
            </a:endParaRPr>
          </a:p>
          <a:p>
            <a:pPr marR="3085465" indent="457200" algn="l">
              <a:lnSpc>
                <a:spcPct val="10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Реально ли это? </a:t>
            </a:r>
          </a:p>
          <a:p>
            <a:pPr marR="3085465" indent="457200" algn="l">
              <a:lnSpc>
                <a:spcPct val="10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В каких количествах они там?</a:t>
            </a:r>
          </a:p>
          <a:p>
            <a:pPr marR="3085465" indent="457200" algn="l">
              <a:lnSpc>
                <a:spcPct val="10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 Может ли одно вещество лечить «все»? </a:t>
            </a:r>
          </a:p>
          <a:p>
            <a:pPr marR="3085465" indent="457200" algn="l">
              <a:lnSpc>
                <a:spcPct val="10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/>
                <a:cs typeface="Times New Roman"/>
              </a:rPr>
              <a:t>Найдите в составе химические соединения. Какие из них действительно полезны, а какие — просто наполнитель?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990" y="194399"/>
            <a:ext cx="4871126" cy="6498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6321" y="171653"/>
            <a:ext cx="7002679" cy="51828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84860" indent="457200">
              <a:lnSpc>
                <a:spcPct val="100000"/>
              </a:lnSpc>
            </a:pPr>
            <a:r>
              <a:rPr lang="ru-RU" sz="2800" b="1" dirty="0">
                <a:latin typeface="Times New Roman"/>
                <a:cs typeface="Times New Roman"/>
              </a:rPr>
              <a:t>Д</a:t>
            </a:r>
            <a:r>
              <a:rPr lang="ru-RU" sz="2800" b="1" dirty="0" smtClean="0">
                <a:latin typeface="Times New Roman"/>
                <a:cs typeface="Times New Roman"/>
              </a:rPr>
              <a:t>омашнее задание </a:t>
            </a:r>
          </a:p>
          <a:p>
            <a:pPr marR="784860" indent="457200">
              <a:lnSpc>
                <a:spcPct val="100000"/>
              </a:lnSpc>
            </a:pPr>
            <a:r>
              <a:rPr lang="ru-RU" sz="2800" dirty="0">
                <a:latin typeface="Times New Roman"/>
                <a:cs typeface="Times New Roman"/>
              </a:rPr>
              <a:t>В</a:t>
            </a:r>
            <a:r>
              <a:rPr lang="ru-RU" sz="2800" dirty="0" smtClean="0">
                <a:latin typeface="Times New Roman"/>
                <a:cs typeface="Times New Roman"/>
              </a:rPr>
              <a:t>ыполнить мини-проект «История одной вещи» </a:t>
            </a:r>
          </a:p>
          <a:p>
            <a:pPr marR="784860" indent="457200">
              <a:lnSpc>
                <a:spcPct val="100000"/>
              </a:lnSpc>
            </a:pPr>
            <a:r>
              <a:rPr lang="ru-RU" sz="2800" i="1" dirty="0" smtClean="0">
                <a:latin typeface="Times New Roman"/>
                <a:cs typeface="Times New Roman"/>
              </a:rPr>
              <a:t>Суть проекта: </a:t>
            </a:r>
            <a:r>
              <a:rPr lang="ru-RU" sz="2800" dirty="0" smtClean="0">
                <a:latin typeface="Times New Roman"/>
                <a:cs typeface="Times New Roman"/>
              </a:rPr>
              <a:t>проследить эволюцию материала. (Например, «От глиняного горшка до </a:t>
            </a:r>
            <a:r>
              <a:rPr lang="ru-RU" sz="2800" dirty="0" err="1" smtClean="0">
                <a:latin typeface="Times New Roman"/>
                <a:cs typeface="Times New Roman"/>
              </a:rPr>
              <a:t>тефлона</a:t>
            </a:r>
            <a:r>
              <a:rPr lang="ru-RU" sz="2800" dirty="0" smtClean="0">
                <a:latin typeface="Times New Roman"/>
                <a:cs typeface="Times New Roman"/>
              </a:rPr>
              <a:t>» или «От бронзового меча до титанового </a:t>
            </a:r>
            <a:r>
              <a:rPr lang="ru-RU" sz="2800" dirty="0" err="1" smtClean="0">
                <a:latin typeface="Times New Roman"/>
                <a:cs typeface="Times New Roman"/>
              </a:rPr>
              <a:t>импланта</a:t>
            </a:r>
            <a:r>
              <a:rPr lang="ru-RU" sz="2800" dirty="0" smtClean="0">
                <a:latin typeface="Times New Roman"/>
                <a:cs typeface="Times New Roman"/>
              </a:rPr>
              <a:t>»). </a:t>
            </a:r>
          </a:p>
          <a:p>
            <a:pPr marR="784860" indent="457200">
              <a:lnSpc>
                <a:spcPct val="100000"/>
              </a:lnSpc>
            </a:pPr>
            <a:r>
              <a:rPr lang="ru-RU" sz="2800" i="1" dirty="0" smtClean="0">
                <a:latin typeface="Times New Roman"/>
                <a:cs typeface="Times New Roman"/>
              </a:rPr>
              <a:t>Р</a:t>
            </a:r>
            <a:r>
              <a:rPr lang="ru-RU" sz="2800" i="1" dirty="0" smtClean="0">
                <a:latin typeface="Times New Roman"/>
                <a:cs typeface="Times New Roman"/>
              </a:rPr>
              <a:t>езультат:</a:t>
            </a:r>
            <a:r>
              <a:rPr lang="ru-RU" sz="2800" dirty="0" smtClean="0">
                <a:latin typeface="Times New Roman"/>
                <a:cs typeface="Times New Roman"/>
              </a:rPr>
              <a:t> изготовление плаката или презентации, объясняющую, как прогресс химии менял свойства и качество жизни человека.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6321" y="171653"/>
            <a:ext cx="6545479" cy="5703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b="1" dirty="0" smtClean="0">
                <a:latin typeface="Times New Roman"/>
                <a:cs typeface="Times New Roman"/>
              </a:rPr>
              <a:t>Игра «Съедобное-несъедобное»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i="1" dirty="0" smtClean="0">
                <a:latin typeface="Times New Roman"/>
                <a:cs typeface="Times New Roman"/>
              </a:rPr>
              <a:t>Суть:</a:t>
            </a:r>
            <a:r>
              <a:rPr lang="ru-RU" sz="2800" dirty="0" smtClean="0">
                <a:latin typeface="Times New Roman"/>
                <a:cs typeface="Times New Roman"/>
              </a:rPr>
              <a:t> карточки с названиями продуктов или сами добавки (E-коды).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i="1" dirty="0" smtClean="0">
                <a:latin typeface="Times New Roman"/>
                <a:cs typeface="Times New Roman"/>
              </a:rPr>
              <a:t>Задание:</a:t>
            </a:r>
            <a:r>
              <a:rPr lang="ru-RU" sz="2800" dirty="0" smtClean="0">
                <a:latin typeface="Times New Roman"/>
                <a:cs typeface="Times New Roman"/>
              </a:rPr>
              <a:t> Распределить их на три группы: </a:t>
            </a:r>
          </a:p>
          <a:p>
            <a:pPr marL="527050" marR="5080" indent="-514350">
              <a:lnSpc>
                <a:spcPct val="1000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 smtClean="0">
                <a:latin typeface="Times New Roman"/>
                <a:cs typeface="Times New Roman"/>
              </a:rPr>
              <a:t>«Опасные»; </a:t>
            </a:r>
          </a:p>
          <a:p>
            <a:pPr marL="527050" marR="5080" indent="-514350">
              <a:lnSpc>
                <a:spcPct val="1000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 smtClean="0">
                <a:latin typeface="Times New Roman"/>
                <a:cs typeface="Times New Roman"/>
              </a:rPr>
              <a:t>«Подозрительные»; </a:t>
            </a:r>
          </a:p>
          <a:p>
            <a:pPr marL="527050" marR="5080" indent="-514350">
              <a:lnSpc>
                <a:spcPct val="100000"/>
              </a:lnSpc>
              <a:spcBef>
                <a:spcPts val="95"/>
              </a:spcBef>
              <a:buFont typeface="+mj-lt"/>
              <a:buAutoNum type="arabicPeriod"/>
            </a:pPr>
            <a:r>
              <a:rPr lang="ru-RU" sz="2800" dirty="0" smtClean="0">
                <a:latin typeface="Times New Roman"/>
                <a:cs typeface="Times New Roman"/>
              </a:rPr>
              <a:t>«Безопасные».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i="1" dirty="0">
                <a:latin typeface="Times New Roman"/>
                <a:cs typeface="Times New Roman"/>
              </a:rPr>
              <a:t>Р</a:t>
            </a:r>
            <a:r>
              <a:rPr lang="ru-RU" sz="2800" i="1" dirty="0" smtClean="0">
                <a:latin typeface="Times New Roman"/>
                <a:cs typeface="Times New Roman"/>
              </a:rPr>
              <a:t>езультат:</a:t>
            </a:r>
            <a:r>
              <a:rPr lang="ru-RU" sz="2800" dirty="0" smtClean="0">
                <a:latin typeface="Times New Roman"/>
                <a:cs typeface="Times New Roman"/>
              </a:rPr>
              <a:t> дети приходят к пониманию, что не все «Е» — яд, а многие — это привычные нам вещества (</a:t>
            </a:r>
            <a:r>
              <a:rPr lang="ru-RU" sz="2800" dirty="0" err="1" smtClean="0">
                <a:latin typeface="Times New Roman"/>
                <a:cs typeface="Times New Roman"/>
              </a:rPr>
              <a:t>куркумин</a:t>
            </a:r>
            <a:r>
              <a:rPr lang="ru-RU" sz="2800" dirty="0" smtClean="0">
                <a:latin typeface="Times New Roman"/>
                <a:cs typeface="Times New Roman"/>
              </a:rPr>
              <a:t>, хлорофилл).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ru-RU" sz="2800" dirty="0" smtClean="0">
                <a:latin typeface="Times New Roman"/>
                <a:cs typeface="Times New Roman"/>
              </a:rPr>
              <a:t>Прививаем им культуру потребителя. Обращать внимание на этикетки.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63</TotalTime>
  <Words>422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Neo Sans Pro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Tony Soprano!</dc:creator>
  <cp:lastModifiedBy>Анастасия</cp:lastModifiedBy>
  <cp:revision>6</cp:revision>
  <dcterms:created xsi:type="dcterms:W3CDTF">2026-02-25T17:02:50Z</dcterms:created>
  <dcterms:modified xsi:type="dcterms:W3CDTF">2026-02-25T18:06:39Z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2022-02-15T00:00:00Z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2026-02-25T00:00:00Z</vt:filetime>
  </property>
  <property fmtid="{D5CDD505-2E9C-101B-9397-08002B2CF9AE}" pid="5" name="Producer">
    <vt:lpwstr>Microsoft® PowerPoint® 2016</vt:lpwstr>
  </property>
</Properties>
</file>