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18DDE-3981-411C-9048-3A1E84E9F204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C560BA-EDF6-48B2-9366-44DBCCFB51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686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C560BA-EDF6-48B2-9366-44DBCCFB5111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424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 /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8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7" Type="http://schemas.openxmlformats.org/officeDocument/2006/relationships/image" Target="../media/image8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7.jpeg" /><Relationship Id="rId5" Type="http://schemas.openxmlformats.org/officeDocument/2006/relationships/image" Target="../media/image6.jpeg" /><Relationship Id="rId4" Type="http://schemas.openxmlformats.org/officeDocument/2006/relationships/image" Target="../media/image5.jpeg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8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462A04-B3BB-B834-68FE-8C6D3D6225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385" y="2781552"/>
            <a:ext cx="8361229" cy="1086237"/>
          </a:xfrm>
        </p:spPr>
        <p:txBody>
          <a:bodyPr/>
          <a:lstStyle/>
          <a:p>
            <a:r>
              <a:rPr lang="ru-RU" sz="2800" b="1" dirty="0">
                <a:latin typeface="Arial" panose="020B0604020202020204" pitchFamily="34" charset="0"/>
                <a:ea typeface="Arial" panose="020B0604020202020204" pitchFamily="34" charset="0"/>
              </a:rPr>
              <a:t>Повышение профессиональной компетентности учителей русского языка и литературы посредством использования возможностей искусственного интеллекта</a:t>
            </a:r>
            <a:br>
              <a:rPr lang="ru-RU" sz="2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ru-RU" sz="28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7A97352-CF2A-9193-BD2B-061A6A342A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04022" y="3867789"/>
            <a:ext cx="6831673" cy="1086237"/>
          </a:xfrm>
        </p:spPr>
        <p:txBody>
          <a:bodyPr>
            <a:noAutofit/>
          </a:bodyPr>
          <a:lstStyle/>
          <a:p>
            <a:pPr algn="r"/>
            <a:r>
              <a:rPr lang="ru-RU" sz="2400" dirty="0"/>
              <a:t>Учитель русского языка и литературы </a:t>
            </a:r>
          </a:p>
          <a:p>
            <a:pPr algn="r"/>
            <a:r>
              <a:rPr lang="ru-RU" sz="2400" dirty="0"/>
              <a:t>МОАУ «СОШ 51 </a:t>
            </a:r>
            <a:r>
              <a:rPr lang="ru-RU" sz="2400" dirty="0" err="1"/>
              <a:t>г.Орска</a:t>
            </a:r>
            <a:r>
              <a:rPr lang="ru-RU" sz="2400" dirty="0"/>
              <a:t>» </a:t>
            </a:r>
          </a:p>
          <a:p>
            <a:pPr algn="r"/>
            <a:r>
              <a:rPr lang="ru-RU" sz="2400" dirty="0"/>
              <a:t>Назаренко Светлана Дмитриевна </a:t>
            </a:r>
          </a:p>
        </p:txBody>
      </p:sp>
    </p:spTree>
    <p:extLst>
      <p:ext uri="{BB962C8B-B14F-4D97-AF65-F5344CB8AC3E}">
        <p14:creationId xmlns:p14="http://schemas.microsoft.com/office/powerpoint/2010/main" val="2121341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9499475-66B6-5620-F839-9CE4FBA72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0"/>
            <a:ext cx="4424516" cy="678215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1DDBFDE-6CD5-1207-A32A-B3816E1A0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4760" y="0"/>
            <a:ext cx="4527755" cy="678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86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6BC4C92-39E1-4008-793D-12876A45A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640" y="0"/>
            <a:ext cx="4622927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F341DDA-E707-2F13-8078-445406B91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5446" y="1"/>
            <a:ext cx="450254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337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D99228F-53D3-7F9D-9E0C-E5329FAB5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097" y="0"/>
            <a:ext cx="4694903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0D619B4-9DF7-D884-95AA-C50FFBCCC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1663" y="0"/>
            <a:ext cx="483822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954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B082BBF-18E0-8CBB-91DE-B1F7BC0EA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946" y="0"/>
            <a:ext cx="4586748" cy="685799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C8A8C11-5542-DF05-02DF-38883EEA64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8504" y="0"/>
            <a:ext cx="458674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645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6A181B9-5EC0-963B-A37E-7174FEC82D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626" y="0"/>
            <a:ext cx="48522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626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4A041E4-5FF1-F6A4-6B92-C3EE298C1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457200"/>
            <a:ext cx="9601200" cy="6105832"/>
          </a:xfrm>
        </p:spPr>
        <p:txBody>
          <a:bodyPr>
            <a:noAutofit/>
          </a:bodyPr>
          <a:lstStyle/>
          <a:p>
            <a:r>
              <a:rPr lang="en-US" sz="2800" b="1" dirty="0"/>
              <a:t>Napkin </a:t>
            </a:r>
            <a:r>
              <a:rPr lang="ru-RU" sz="2800" b="1" dirty="0"/>
              <a:t>– переделывает конспекты в схемы и инфографику.</a:t>
            </a:r>
          </a:p>
          <a:p>
            <a:r>
              <a:rPr lang="en-US" sz="2800" b="1" dirty="0" err="1"/>
              <a:t>Magicschool</a:t>
            </a:r>
            <a:r>
              <a:rPr lang="en-US" sz="2800" b="1" dirty="0"/>
              <a:t> – </a:t>
            </a:r>
            <a:r>
              <a:rPr lang="ru-RU" sz="2800" b="1" dirty="0"/>
              <a:t>сервис, где доступно более 80 педагогических инструментов.</a:t>
            </a:r>
          </a:p>
          <a:p>
            <a:r>
              <a:rPr lang="en-US" sz="2800" b="1" dirty="0"/>
              <a:t>Grammarly</a:t>
            </a:r>
            <a:r>
              <a:rPr lang="ru-RU" sz="2800" b="1" dirty="0"/>
              <a:t>- проверяет грамматику, орфографию, пунктуацию текстов.</a:t>
            </a:r>
          </a:p>
          <a:p>
            <a:r>
              <a:rPr lang="en-US" sz="2800" b="1" dirty="0"/>
              <a:t>DeepSeek – </a:t>
            </a:r>
            <a:r>
              <a:rPr lang="ru-RU" sz="2800" b="1" dirty="0"/>
              <a:t>языковая модель.</a:t>
            </a:r>
            <a:endParaRPr lang="en-US" sz="2800" b="1" dirty="0"/>
          </a:p>
          <a:p>
            <a:r>
              <a:rPr lang="en-US" sz="2800" b="1" dirty="0" err="1"/>
              <a:t>GigaChat</a:t>
            </a:r>
            <a:r>
              <a:rPr lang="ru-RU" sz="2800" b="1" dirty="0"/>
              <a:t> – языковая модель, создает тексты, изображения, отвечает на вопросы.</a:t>
            </a:r>
            <a:endParaRPr lang="en-US" sz="2800" b="1" dirty="0"/>
          </a:p>
          <a:p>
            <a:r>
              <a:rPr lang="ru-RU" sz="2800" b="1" dirty="0"/>
              <a:t>Мирон – помощь при выполнении домашних заданий, объяснение тем.</a:t>
            </a:r>
          </a:p>
          <a:p>
            <a:r>
              <a:rPr lang="ru-RU" sz="2800" b="1" dirty="0"/>
              <a:t>Сочинитель – помогает готовиться к сочинениям.</a:t>
            </a:r>
          </a:p>
        </p:txBody>
      </p:sp>
    </p:spTree>
    <p:extLst>
      <p:ext uri="{BB962C8B-B14F-4D97-AF65-F5344CB8AC3E}">
        <p14:creationId xmlns:p14="http://schemas.microsoft.com/office/powerpoint/2010/main" val="3956128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AD718F-8029-75AC-7BD9-2AF07C6EE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33284"/>
          </a:xfrm>
        </p:spPr>
        <p:txBody>
          <a:bodyPr/>
          <a:lstStyle/>
          <a:p>
            <a:r>
              <a:rPr lang="ru-RU" dirty="0"/>
              <a:t>Цели использования ИИ на уроках: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A42160-4E77-D49C-2618-DA45A943C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51819"/>
            <a:ext cx="9601200" cy="4215581"/>
          </a:xfrm>
        </p:spPr>
        <p:txBody>
          <a:bodyPr>
            <a:normAutofit/>
          </a:bodyPr>
          <a:lstStyle/>
          <a:p>
            <a:r>
              <a:rPr lang="ru-RU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Повышение эффективности обучения ( </a:t>
            </a:r>
            <a:r>
              <a:rPr lang="en-US" sz="2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Skysmart</a:t>
            </a:r>
            <a:r>
              <a:rPr lang="en-US" sz="2400" dirty="0"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Arial" panose="020B0604020202020204" pitchFamily="34" charset="0"/>
              </a:rPr>
              <a:t>Учи.ру</a:t>
            </a:r>
            <a:r>
              <a:rPr lang="ru-RU" sz="2400" dirty="0"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Arial" panose="020B0604020202020204" pitchFamily="34" charset="0"/>
              </a:rPr>
              <a:t>Яндекс.Учебник</a:t>
            </a:r>
            <a:r>
              <a:rPr lang="ru-RU" sz="2400" dirty="0">
                <a:latin typeface="Arial" panose="020B0604020202020204" pitchFamily="34" charset="0"/>
                <a:ea typeface="Arial" panose="020B0604020202020204" pitchFamily="34" charset="0"/>
              </a:rPr>
              <a:t>)</a:t>
            </a:r>
            <a:r>
              <a:rPr lang="ru-RU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;</a:t>
            </a:r>
          </a:p>
          <a:p>
            <a:r>
              <a:rPr lang="ru-RU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Ускорение обучения путем создания особых образовательных траекторий на основе анализа и оценки уровня подготовки каждого учащегося ( </a:t>
            </a:r>
            <a:r>
              <a:rPr lang="en-US" sz="2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GigaChat</a:t>
            </a:r>
            <a:r>
              <a:rPr lang="en-US" sz="2400" dirty="0">
                <a:latin typeface="Arial" panose="020B0604020202020204" pitchFamily="34" charset="0"/>
                <a:ea typeface="Arial" panose="020B0604020202020204" pitchFamily="34" charset="0"/>
              </a:rPr>
              <a:t>, DeepSeek)</a:t>
            </a:r>
            <a:r>
              <a:rPr lang="ru-RU" sz="2400" dirty="0">
                <a:latin typeface="Arial" panose="020B0604020202020204" pitchFamily="34" charset="0"/>
                <a:ea typeface="Arial" panose="020B0604020202020204" pitchFamily="34" charset="0"/>
              </a:rPr>
              <a:t>;</a:t>
            </a:r>
          </a:p>
          <a:p>
            <a:r>
              <a:rPr lang="ru-RU" sz="2400" dirty="0">
                <a:latin typeface="Arial" panose="020B0604020202020204" pitchFamily="34" charset="0"/>
                <a:ea typeface="Arial" panose="020B0604020202020204" pitchFamily="34" charset="0"/>
              </a:rPr>
              <a:t>Развитие речи и письма</a:t>
            </a:r>
            <a:r>
              <a:rPr lang="en-US" sz="2400" dirty="0">
                <a:latin typeface="Arial" panose="020B0604020202020204" pitchFamily="34" charset="0"/>
                <a:ea typeface="Arial" panose="020B0604020202020204" pitchFamily="34" charset="0"/>
              </a:rPr>
              <a:t> (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Grammarly)</a:t>
            </a:r>
            <a:r>
              <a:rPr lang="ru-RU" sz="2400" dirty="0">
                <a:latin typeface="Arial" panose="020B0604020202020204" pitchFamily="34" charset="0"/>
                <a:ea typeface="Arial" panose="020B0604020202020204" pitchFamily="34" charset="0"/>
              </a:rPr>
              <a:t>;</a:t>
            </a:r>
            <a:endParaRPr lang="ru-RU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ru-RU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Автоматизация проверки заданий;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54616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6A2A0F-EB20-EA85-78E9-E19B1A15A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Преимущества использования ИИ на уроках: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5A7E87-F389-89F8-02EA-9202233E3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latin typeface="Arial" panose="020B0604020202020204" pitchFamily="34" charset="0"/>
                <a:ea typeface="Arial" panose="020B0604020202020204" pitchFamily="34" charset="0"/>
              </a:rPr>
              <a:t>П</a:t>
            </a:r>
            <a:r>
              <a:rPr lang="ru-RU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редоставляет возможности для создания персонализированных программ обучения, где каждый ученик получает индивидуальные задания и упражнения на основе его собственного прогресса и стартового уровня подготовки;</a:t>
            </a:r>
          </a:p>
          <a:p>
            <a:r>
              <a:rPr lang="ru-RU" sz="2400" dirty="0">
                <a:latin typeface="Arial" panose="020B0604020202020204" pitchFamily="34" charset="0"/>
                <a:ea typeface="Arial" panose="020B0604020202020204" pitchFamily="34" charset="0"/>
              </a:rPr>
              <a:t>У</a:t>
            </a:r>
            <a:r>
              <a:rPr lang="ru-RU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скоряет процесс обучения, в частности получение обратно связи, за счет быстрой автоматической проверки заданий; </a:t>
            </a:r>
          </a:p>
          <a:p>
            <a:r>
              <a:rPr lang="ru-RU" sz="2400" dirty="0">
                <a:latin typeface="Arial" panose="020B0604020202020204" pitchFamily="34" charset="0"/>
                <a:ea typeface="Arial" panose="020B0604020202020204" pitchFamily="34" charset="0"/>
              </a:rPr>
              <a:t>П</a:t>
            </a:r>
            <a:r>
              <a:rPr lang="ru-RU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овышает прочность усвоения материала за счет возможности многократного повторения заданий для закрепления материала; 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4349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68B3C0-26CF-E085-268C-1C9E27127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Проблемы, которые могут возникнуть при использовании ИИ: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108234-865C-4011-97F8-F4D71B02A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1843548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Недостаточно точность в понимании языковых явлений;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Непонимание контекста;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Ошибки в пунктуации и орфографии;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299249-9CEF-534D-0098-0AB79F8A1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1452" y="2938617"/>
            <a:ext cx="3495367" cy="349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64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6A5B4C-1DFC-8AEC-13D0-CBAC884A9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561" y="3604779"/>
            <a:ext cx="2902512" cy="1239392"/>
          </a:xfrm>
        </p:spPr>
        <p:txBody>
          <a:bodyPr/>
          <a:lstStyle/>
          <a:p>
            <a:r>
              <a:rPr lang="ru-RU" dirty="0" err="1"/>
              <a:t>DeepSeek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0B6D67-EB4F-A38E-4073-3070F61BD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6020" y="280218"/>
            <a:ext cx="5212080" cy="61205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 err="1"/>
              <a:t>DeepSeek</a:t>
            </a:r>
            <a:r>
              <a:rPr lang="ru-RU" sz="3600" dirty="0"/>
              <a:t> — «рассуждающая» языковая модель, похожа на ChatGPT, </a:t>
            </a:r>
            <a:r>
              <a:rPr lang="ru-RU" sz="3600" dirty="0" err="1"/>
              <a:t>YandexGPT</a:t>
            </a:r>
            <a:r>
              <a:rPr lang="ru-RU" sz="3600" dirty="0"/>
              <a:t> или </a:t>
            </a:r>
            <a:r>
              <a:rPr lang="ru-RU" sz="3600" dirty="0" err="1"/>
              <a:t>GigaChat</a:t>
            </a:r>
            <a:r>
              <a:rPr lang="ru-RU" sz="3600" dirty="0"/>
              <a:t>. Пользователь может с ней общаться, генерировать тексты, получать советы, искать информацию в интернете и писать код.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DF6B8B7-A1BC-D384-2C17-FD369316B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750" y="861579"/>
            <a:ext cx="2574133" cy="256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020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9EF9BD6-1E17-0E55-F4AB-9ECB0611B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555"/>
            <a:ext cx="3992563" cy="271288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9CCEE2A-EA6E-0940-DFBE-84496296D7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2563" y="568293"/>
            <a:ext cx="4159250" cy="284684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578745-B6A1-DD9A-30D5-A1D050D5D6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58667"/>
            <a:ext cx="4159250" cy="271288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9E27907-7820-7218-E8D4-E72C1223A9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2563" y="3610221"/>
            <a:ext cx="4159250" cy="267948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1DCDAE4-3A7B-D83E-61A7-BEE524A609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4726" y="78888"/>
            <a:ext cx="4277274" cy="271288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BCD3FEA-B039-951D-B4E0-AF900F499B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4726" y="3927244"/>
            <a:ext cx="4277274" cy="284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953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64FAE487-BA5E-B266-BC34-ADB97833AA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2958" y="290088"/>
            <a:ext cx="4880488" cy="6277824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ru-RU" sz="4500" b="1" u="sng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Промт</a:t>
            </a:r>
            <a:r>
              <a:rPr lang="ru-RU" sz="4500" b="1" u="sng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</a:t>
            </a:r>
            <a:endParaRPr lang="ru-RU" sz="43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/>
            <a:r>
              <a:rPr lang="ru-RU" sz="43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Составь подробный план урока по теме «Дефис в наречиях" для 7 класса. Урок должен состояться из 4 блоков.</a:t>
            </a:r>
          </a:p>
          <a:p>
            <a:pPr algn="just"/>
            <a:r>
              <a:rPr lang="ru-RU" sz="4300" b="1" dirty="0">
                <a:latin typeface="Arial" panose="020B0604020202020204" pitchFamily="34" charset="0"/>
                <a:ea typeface="Arial" panose="020B0604020202020204" pitchFamily="34" charset="0"/>
              </a:rPr>
              <a:t>1.</a:t>
            </a:r>
            <a:r>
              <a:rPr lang="ru-RU" sz="43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Вводная часть. Проблемная ситуация.(Пропиши также цели урока и </a:t>
            </a:r>
            <a:r>
              <a:rPr lang="ru-RU" sz="4300" b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ууд</a:t>
            </a:r>
            <a:r>
              <a:rPr lang="ru-RU" sz="43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)</a:t>
            </a:r>
            <a:endParaRPr lang="ru-RU" sz="43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0" algn="just"/>
            <a:r>
              <a:rPr lang="ru-RU" sz="43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2. Основная часть. Изучение новой темы с примерами и упражнениями. </a:t>
            </a:r>
            <a:endParaRPr lang="ru-RU" sz="43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0" algn="just"/>
            <a:r>
              <a:rPr lang="ru-RU" sz="43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3. Закрепление. Упражнение для закрепления. Разные формы работы: индивидуальная , групповая, парная. 3 упражнения.</a:t>
            </a:r>
            <a:endParaRPr lang="ru-RU" sz="43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0" algn="just"/>
            <a:r>
              <a:rPr lang="ru-RU" sz="43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4. Заключительный этап. Рефлексия. </a:t>
            </a:r>
            <a:endParaRPr lang="ru-RU" sz="43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/>
            <a:r>
              <a:rPr lang="ru-RU" sz="4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Разнообразь урок интересными заданиями, </a:t>
            </a:r>
            <a:r>
              <a:rPr lang="ru-RU" sz="4200" b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физминуткой</a:t>
            </a:r>
            <a:r>
              <a:rPr lang="ru-RU" sz="4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музыкой, стихами.</a:t>
            </a:r>
            <a:endParaRPr lang="ru-RU" sz="4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A290558-783C-2385-B0D7-FB25113C3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9570" y="718510"/>
            <a:ext cx="4652609" cy="572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919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43DE830-B830-0050-DEF8-108829FA7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280" y="-1"/>
            <a:ext cx="4988720" cy="679779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7E6F627-BFE7-C3DF-3B1F-F03A8A2CE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0" y="0"/>
            <a:ext cx="5162153" cy="679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830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41C1972-3221-E85B-D8F1-AC346341D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614" y="0"/>
            <a:ext cx="4703064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AF4E35-62D6-1185-D311-FFD0CB9A9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1686" y="1"/>
            <a:ext cx="470306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07300"/>
      </p:ext>
    </p:extLst>
  </p:cSld>
  <p:clrMapOvr>
    <a:masterClrMapping/>
  </p:clrMapOvr>
</p:sld>
</file>

<file path=ppt/theme/theme1.xml><?xml version="1.0" encoding="utf-8"?>
<a:theme xmlns:a="http://schemas.openxmlformats.org/drawingml/2006/main" name="TF10001025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025" id="{F9915BBD-9749-466F-995C-8C8D6A938EC0}" vid="{CF1D1A65-FC75-42D2-B7EF-D2991382DC6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368</Words>
  <Application>Microsoft Office PowerPoint</Application>
  <PresentationFormat>Широкоэкранный</PresentationFormat>
  <Paragraphs>34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TF10001025</vt:lpstr>
      <vt:lpstr>Повышение профессиональной компетентности учителей русского языка и литературы посредством использования возможностей искусственного интеллекта </vt:lpstr>
      <vt:lpstr>Цели использования ИИ на уроках:</vt:lpstr>
      <vt:lpstr>Преимущества использования ИИ на уроках:</vt:lpstr>
      <vt:lpstr>Проблемы, которые могут возникнуть при использовании ИИ:</vt:lpstr>
      <vt:lpstr>DeepSeek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искусственного интеллекта на уроках русского языка и литературы  </dc:title>
  <dc:creator>Светлана Дмитриевна</dc:creator>
  <cp:lastModifiedBy>Светлана Дмитриевна</cp:lastModifiedBy>
  <cp:revision>5</cp:revision>
  <dcterms:created xsi:type="dcterms:W3CDTF">2026-02-16T12:40:41Z</dcterms:created>
  <dcterms:modified xsi:type="dcterms:W3CDTF">2026-02-17T09:54:57Z</dcterms:modified>
</cp:coreProperties>
</file>