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en-US"/>
    </a:defPPr>
    <a:lvl1pPr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 sz="1600"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 sz="1600"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 sz="1600"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 sz="1600"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 sz="16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47" d="100"/>
          <a:sy n="47" d="100"/>
        </p:scale>
        <p:origin x="66" y="3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 noGrp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16419" name="Rectangle 3"/>
          <p:cNvSpPr>
            <a:spLocks noChangeArrowheads="1" noGrp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Font typeface="Wingdings"/>
              <a:buNone/>
              <a:defRPr/>
            </a:lvl1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00ED-740C-4B14-9622-B5351F79735F}" type="datetimeFigureOut">
              <a:rPr lang="ru-RU"/>
              <a:t/>
            </a:fld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D02F-5BA9-4E51-AC26-4AC77826CA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1EF7-9EE9-47AE-903E-F89CAF8640F5}" type="datetimeFigureOut">
              <a:rPr lang="ru-RU"/>
              <a:t/>
            </a:fld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FCB2-0A6F-481F-8029-40388A9FBC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381000"/>
            <a:ext cx="2057400" cy="57150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381000"/>
            <a:ext cx="6019800" cy="57150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B82BC-BCAA-4437-B6E6-6679AC146A84}" type="datetimeFigureOut">
              <a:rPr lang="ru-RU"/>
              <a:t/>
            </a:fld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0D6C8-AA13-4128-B9C1-DA6C8AB093B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E32F-CFEB-4C84-8997-728F5009067C}" type="datetimeFigureOut">
              <a:rPr lang="ru-RU"/>
              <a:t/>
            </a:fld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34A5-F364-417E-B709-E8A9F0FEDBC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3670-6955-4660-9E01-64A8D2EE6AB6}" type="datetimeFigureOut">
              <a:rPr lang="ru-RU"/>
              <a:t/>
            </a:fld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A841-671E-4A4F-B685-43195CE3BE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981200"/>
            <a:ext cx="4038600" cy="4114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981200"/>
            <a:ext cx="4038600" cy="4114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5947F-6D26-49D9-8E8F-98077C708298}" type="datetimeFigureOut">
              <a:rPr lang="ru-RU"/>
              <a:t/>
            </a:fld>
            <a:endParaRPr lang="ru-RU"/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530E-298B-4073-97C1-C9F7BBCF222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38" y="365125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30238" y="2505074"/>
            <a:ext cx="386873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7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EDCB-AE48-4B4D-B914-667C3F20A5FB}" type="datetimeFigureOut">
              <a:rPr lang="ru-RU"/>
              <a:t/>
            </a:fld>
            <a:endParaRPr lang="ru-RU"/>
          </a:p>
        </p:txBody>
      </p:sp>
      <p:sp>
        <p:nvSpPr>
          <p:cNvPr id="8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C33B-3F78-4964-883F-40D884564CB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17A8-C071-4898-AE3B-7361511838BA}" type="datetimeFigureOut">
              <a:rPr lang="ru-RU"/>
              <a:t/>
            </a:fld>
            <a:endParaRPr lang="ru-RU"/>
          </a:p>
        </p:txBody>
      </p:sp>
      <p:sp>
        <p:nvSpPr>
          <p:cNvPr id="4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DAF8E-B0BD-4153-AD86-899DBDBD924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F949-1CD1-48BB-A598-43184B3A6C02}" type="datetimeFigureOut">
              <a:rPr lang="ru-RU"/>
              <a:t/>
            </a:fld>
            <a:endParaRPr lang="ru-RU"/>
          </a:p>
        </p:txBody>
      </p:sp>
      <p:sp>
        <p:nvSpPr>
          <p:cNvPr id="3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E943-D778-4D3D-9BEE-FB2A3D466F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F3B9-89BC-436A-9DE1-8A972838AA24}" type="datetimeFigureOut">
              <a:rPr lang="ru-RU"/>
              <a:t/>
            </a:fld>
            <a:endParaRPr lang="ru-RU"/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0B69-1187-4C71-A0B3-0EA3248CA3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0BF2-EC5E-48AF-8DE4-4E164336C88E}" type="datetimeFigureOut">
              <a:rPr lang="ru-RU"/>
              <a:t/>
            </a:fld>
            <a:endParaRPr lang="ru-RU"/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9C70-8378-42FC-AECC-7F6CD1E7B73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rcRect l="0" t="2830" r="0" b="283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15395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15396" name="Rectangle 4"/>
          <p:cNvSpPr>
            <a:spLocks noChangeArrowheads="1"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fld id="{98AE7408-9ED7-4DD8-A68F-71C8BC229A71}" type="datetimeFigureOut">
              <a:rPr lang="ru-RU"/>
              <a:t/>
            </a:fld>
            <a:endParaRPr lang="ru-RU"/>
          </a:p>
        </p:txBody>
      </p:sp>
      <p:sp>
        <p:nvSpPr>
          <p:cNvPr id="315397" name="Rectangle 5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 algn="ctr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5398" name="Rectangle 6"/>
          <p:cNvSpPr>
            <a:spLocks noChangeArrowheads="1"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 algn="r">
              <a:defRPr sz="1400"/>
            </a:lvl1pPr>
          </a:lstStyle>
          <a:p>
            <a:pPr>
              <a:defRPr/>
            </a:pPr>
            <a:fld id="{E195DB5B-9B92-4576-92DE-405154FA6428}" type="slidenum">
              <a:rPr lang="ru-RU"/>
              <a:t/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Tahoma"/>
          <a:cs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hlink"/>
        </a:buClr>
        <a:buSzPct val="65000"/>
        <a:buFont typeface="Wingdings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folHlink"/>
        </a:buClr>
        <a:buSzPct val="65000"/>
        <a:buFont typeface="Wingdings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hlink"/>
        </a:buClr>
        <a:buSzPct val="65000"/>
        <a:buFont typeface="Wingdings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chemeClr val="folHlink"/>
        </a:buClr>
        <a:buSzPct val="65000"/>
        <a:buFont typeface="Wingdings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chemeClr val="hlink"/>
        </a:buClr>
        <a:buSzPct val="65000"/>
        <a:buFont typeface="Wingdings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Grp="1"/>
          </p:cNvSpPr>
          <p:nvPr>
            <p:ph type="ctrTitle"/>
          </p:nvPr>
        </p:nvSpPr>
        <p:spPr bwMode="auto">
          <a:xfrm>
            <a:off x="307975" y="476672"/>
            <a:ext cx="8440489" cy="568863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</p:spPr>
        <p:txBody>
          <a:bodyPr/>
          <a:lstStyle/>
          <a:p>
            <a:pPr>
              <a:defRPr/>
            </a:pPr>
            <a:br>
              <a:rPr lang="ru-RU" sz="3600" b="1">
                <a:solidFill>
                  <a:schemeClr val="tx1"/>
                </a:solidFill>
              </a:rPr>
            </a:br>
            <a:r>
              <a:rPr lang="ru-RU" sz="3600" b="1">
                <a:solidFill>
                  <a:schemeClr val="tx1"/>
                </a:solidFill>
              </a:rPr>
              <a:t>«</a:t>
            </a:r>
            <a:r>
              <a:rPr lang="ru-RU" b="1">
                <a:solidFill>
                  <a:srgbClr val="062E1B"/>
                </a:solidFill>
              </a:rPr>
              <a:t>Решение задания №6 ЕГЭ с помощью модуля turtle («Черепаха») в Python</a:t>
            </a:r>
            <a:r>
              <a:rPr lang="ru-RU" sz="3600" b="1">
                <a:solidFill>
                  <a:schemeClr val="tx1"/>
                </a:solidFill>
              </a:rPr>
              <a:t>»</a:t>
            </a:r>
            <a:br>
              <a:rPr lang="ru-RU" sz="3600" b="1">
                <a:solidFill>
                  <a:schemeClr val="tx1"/>
                </a:solidFill>
              </a:rPr>
            </a:b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Антипова Ольга Анатольевна, 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учитель информатики МОАУ </a:t>
            </a:r>
            <a:r>
              <a:rPr lang="ru-RU" sz="2400" b="1">
                <a:solidFill>
                  <a:schemeClr val="tx1"/>
                </a:solidFill>
              </a:rPr>
              <a:t>«Гимназия №1»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" name="AutoShape 2" descr="https://csharp.webdelphi.ru/wp-content/uploads/2020/07/1585957576_32-p-foni-dlya-programistov-105.png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549275"/>
            <a:ext cx="8229600" cy="6120085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ru-RU" sz="40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612354" y="1196752"/>
            <a:ext cx="807524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300" b="1">
                <a:solidFill>
                  <a:srgbClr val="080808"/>
                </a:solidFill>
              </a:rPr>
              <a:t>#4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Исполнитель Черепаха действует на плоскости с декартовой системой координат. В начальный момент Черепаха находится в начале координат, её голова направлена вдоль положительного направления оси абсцисс, хвост опущен. При опущенном хвосте Черепаха оставляет на поле след в виде линии. В каждый конкретный момент известно положение исполнителя и направление его движения. У исполнителя существует две команды: </a:t>
            </a:r>
            <a:r>
              <a:rPr lang="ru-RU" b="1">
                <a:solidFill>
                  <a:srgbClr val="080808"/>
                </a:solidFill>
              </a:rPr>
              <a:t>Вперёд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Черепахи на n единиц в том направлении, куда указывает её голова, и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по часовой стрелке. Запись 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Черепахе 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4 </a:t>
            </a:r>
            <a:endParaRPr lang="en-US" b="1">
              <a:solidFill>
                <a:srgbClr val="080808"/>
              </a:solidFill>
            </a:endParaRPr>
          </a:p>
          <a:p>
            <a:pPr>
              <a:defRPr/>
            </a:pPr>
            <a:r>
              <a:rPr lang="en-US" b="1">
                <a:solidFill>
                  <a:srgbClr val="080808"/>
                </a:solidFill>
              </a:rPr>
              <a:t>	</a:t>
            </a:r>
            <a:r>
              <a:rPr lang="ru-RU" b="1">
                <a:solidFill>
                  <a:srgbClr val="080808"/>
                </a:solidFill>
              </a:rPr>
              <a:t>[ </a:t>
            </a:r>
            <a:r>
              <a:rPr lang="ru-RU" b="1">
                <a:solidFill>
                  <a:srgbClr val="080808"/>
                </a:solidFill>
              </a:rPr>
              <a:t>Повтори 4 </a:t>
            </a:r>
            <a:endParaRPr lang="en-US" b="1">
              <a:solidFill>
                <a:srgbClr val="080808"/>
              </a:solidFill>
            </a:endParaRPr>
          </a:p>
          <a:p>
            <a:pPr>
              <a:defRPr/>
            </a:pPr>
            <a:r>
              <a:rPr lang="en-US" b="1">
                <a:solidFill>
                  <a:srgbClr val="080808"/>
                </a:solidFill>
              </a:rPr>
              <a:t>	</a:t>
            </a:r>
            <a:r>
              <a:rPr lang="en-US" b="1">
                <a:solidFill>
                  <a:srgbClr val="080808"/>
                </a:solidFill>
              </a:rPr>
              <a:t>	</a:t>
            </a:r>
            <a:r>
              <a:rPr lang="ru-RU" b="1">
                <a:solidFill>
                  <a:srgbClr val="080808"/>
                </a:solidFill>
              </a:rPr>
              <a:t>[ </a:t>
            </a:r>
            <a:r>
              <a:rPr lang="ru-RU" b="1">
                <a:solidFill>
                  <a:srgbClr val="080808"/>
                </a:solidFill>
              </a:rPr>
              <a:t>Повтори 4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en-US" b="1">
                <a:solidFill>
                  <a:srgbClr val="080808"/>
                </a:solidFill>
              </a:rPr>
              <a:t>			</a:t>
            </a:r>
            <a:r>
              <a:rPr lang="ru-RU" b="1">
                <a:solidFill>
                  <a:srgbClr val="080808"/>
                </a:solidFill>
              </a:rPr>
              <a:t>[ </a:t>
            </a:r>
            <a:r>
              <a:rPr lang="ru-RU" b="1">
                <a:solidFill>
                  <a:srgbClr val="080808"/>
                </a:solidFill>
              </a:rPr>
              <a:t>Вперед 3 Направо 120 ] </a:t>
            </a:r>
            <a:endParaRPr lang="en-US" b="1">
              <a:solidFill>
                <a:srgbClr val="080808"/>
              </a:solidFill>
            </a:endParaRPr>
          </a:p>
          <a:p>
            <a:pPr>
              <a:defRPr/>
            </a:pPr>
            <a:r>
              <a:rPr lang="en-US" b="1">
                <a:solidFill>
                  <a:srgbClr val="080808"/>
                </a:solidFill>
              </a:rPr>
              <a:t>	</a:t>
            </a:r>
            <a:r>
              <a:rPr lang="en-US" b="1">
                <a:solidFill>
                  <a:srgbClr val="080808"/>
                </a:solidFill>
              </a:rPr>
              <a:t>	</a:t>
            </a:r>
            <a:r>
              <a:rPr lang="ru-RU" b="1">
                <a:solidFill>
                  <a:srgbClr val="080808"/>
                </a:solidFill>
              </a:rPr>
              <a:t>Вперед </a:t>
            </a:r>
            <a:r>
              <a:rPr lang="ru-RU" b="1">
                <a:solidFill>
                  <a:srgbClr val="080808"/>
                </a:solidFill>
              </a:rPr>
              <a:t>3 ] </a:t>
            </a:r>
            <a:endParaRPr lang="en-US" b="1">
              <a:solidFill>
                <a:srgbClr val="080808"/>
              </a:solidFill>
            </a:endParaRPr>
          </a:p>
          <a:p>
            <a:pPr>
              <a:defRPr/>
            </a:pPr>
            <a:r>
              <a:rPr lang="en-US" b="1">
                <a:solidFill>
                  <a:srgbClr val="080808"/>
                </a:solidFill>
              </a:rPr>
              <a:t>	</a:t>
            </a:r>
            <a:r>
              <a:rPr lang="ru-RU" b="1">
                <a:solidFill>
                  <a:srgbClr val="080808"/>
                </a:solidFill>
              </a:rPr>
              <a:t>Вперед </a:t>
            </a:r>
            <a:r>
              <a:rPr lang="ru-RU" b="1">
                <a:solidFill>
                  <a:srgbClr val="080808"/>
                </a:solidFill>
              </a:rPr>
              <a:t>6 ]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Сколько равносторонних треугольников можно найти на полученной фигуре?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7733090" y="60400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17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251520" y="188641"/>
            <a:ext cx="8640960" cy="6480720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ru-RU" sz="40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611560" y="508094"/>
            <a:ext cx="807524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srgbClr val="080808"/>
                </a:solidFill>
              </a:rPr>
              <a:t>#5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(</a:t>
            </a:r>
            <a:r>
              <a:rPr lang="ru-RU" b="1">
                <a:solidFill>
                  <a:srgbClr val="080808"/>
                </a:solidFill>
              </a:rPr>
              <a:t>ЕГЭ-2024</a:t>
            </a:r>
            <a:r>
              <a:rPr lang="ru-RU">
                <a:solidFill>
                  <a:srgbClr val="080808"/>
                </a:solidFill>
              </a:rPr>
              <a:t>) Исполнитель Черепаха действует на плоскости с декартовой системой координат. В начальный момент Черепаха находится в начале координат, её голова направлена вдоль положительного направления оси абсцисс, хвост опущен. При опущенном хвосте Черепаха оставляет на поле след в виде линии. В каждый конкретный момент известно положение исполнителя и направление его движения.  У исполнителя существует 6 команд: </a:t>
            </a:r>
            <a:r>
              <a:rPr lang="ru-RU" b="1">
                <a:solidFill>
                  <a:srgbClr val="080808"/>
                </a:solidFill>
              </a:rPr>
              <a:t>Поднять хвост</a:t>
            </a:r>
            <a:r>
              <a:rPr lang="ru-RU">
                <a:solidFill>
                  <a:srgbClr val="080808"/>
                </a:solidFill>
              </a:rPr>
              <a:t>, означающая переход к перемещению без рисования; </a:t>
            </a:r>
            <a:r>
              <a:rPr lang="ru-RU" b="1">
                <a:solidFill>
                  <a:srgbClr val="080808"/>
                </a:solidFill>
              </a:rPr>
              <a:t>Опустить хвост</a:t>
            </a:r>
            <a:r>
              <a:rPr lang="ru-RU">
                <a:solidFill>
                  <a:srgbClr val="080808"/>
                </a:solidFill>
              </a:rPr>
              <a:t>,</a:t>
            </a:r>
            <a:endParaRPr/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означающая переход в режим рисования; </a:t>
            </a:r>
            <a:r>
              <a:rPr lang="ru-RU" b="1">
                <a:solidFill>
                  <a:srgbClr val="080808"/>
                </a:solidFill>
              </a:rPr>
              <a:t>Вперёд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Черепахи на n единиц в том направлении, куда указывает её голова; </a:t>
            </a:r>
            <a:r>
              <a:rPr lang="ru-RU" b="1">
                <a:solidFill>
                  <a:srgbClr val="080808"/>
                </a:solidFill>
              </a:rPr>
              <a:t>Назад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в противоположном голове направлении;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по часовой стрелке, </a:t>
            </a:r>
            <a:r>
              <a:rPr lang="ru-RU" b="1">
                <a:solidFill>
                  <a:srgbClr val="080808"/>
                </a:solidFill>
              </a:rPr>
              <a:t>Налево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против часовой стрелки. Запись 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Черепахе 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4 [Вперёд 28 Направо 90 Вперёд 26 Направо 90]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Поднять хвост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Вперёд 8 Направо 90 Вперёд 7 Налево 90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Опустить хвост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4 [Вперёд 67 Направо 90 Вперёд 98 Направо 90]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Определите площадь пересечения фигур, ограниченных заданными алгоритмом линиями.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8041212" y="612018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380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251520" y="188641"/>
            <a:ext cx="8640960" cy="6480720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ru-RU" sz="40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611560" y="502414"/>
            <a:ext cx="80752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srgbClr val="080808"/>
                </a:solidFill>
              </a:rPr>
              <a:t>#6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(</a:t>
            </a:r>
            <a:r>
              <a:rPr lang="ru-RU" b="1">
                <a:solidFill>
                  <a:srgbClr val="080808"/>
                </a:solidFill>
              </a:rPr>
              <a:t>ЕГЭ-2024</a:t>
            </a:r>
            <a:r>
              <a:rPr lang="ru-RU">
                <a:solidFill>
                  <a:srgbClr val="080808"/>
                </a:solidFill>
              </a:rPr>
              <a:t>) Исполнитель Черепаха действует на плоскости с декартовой системой координат. В начальный момент Черепаха находится в начале координат, её голова направлена вдоль положительного направления оси абсцисс, хвост опущен. При опущенном хвосте Черепаха оставляет на поле след в виде линии. В каждый конкретный момент известно положение исполнителя и направление его движения.  У исполнителя существует 6 команд: </a:t>
            </a:r>
            <a:r>
              <a:rPr lang="ru-RU" b="1">
                <a:solidFill>
                  <a:srgbClr val="080808"/>
                </a:solidFill>
              </a:rPr>
              <a:t>Поднять хвост</a:t>
            </a:r>
            <a:r>
              <a:rPr lang="ru-RU">
                <a:solidFill>
                  <a:srgbClr val="080808"/>
                </a:solidFill>
              </a:rPr>
              <a:t>, означающая переход к перемещению без рисования; </a:t>
            </a:r>
            <a:r>
              <a:rPr lang="ru-RU" b="1">
                <a:solidFill>
                  <a:srgbClr val="080808"/>
                </a:solidFill>
              </a:rPr>
              <a:t>Опустить хвост</a:t>
            </a:r>
            <a:r>
              <a:rPr lang="ru-RU">
                <a:solidFill>
                  <a:srgbClr val="080808"/>
                </a:solidFill>
              </a:rPr>
              <a:t>,</a:t>
            </a:r>
            <a:endParaRPr/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означающая переход в режим рисования; </a:t>
            </a:r>
            <a:r>
              <a:rPr lang="ru-RU" b="1">
                <a:solidFill>
                  <a:srgbClr val="080808"/>
                </a:solidFill>
              </a:rPr>
              <a:t>Вперёд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Черепахи на n единиц в том направлении, куда указывает её голова; </a:t>
            </a:r>
            <a:r>
              <a:rPr lang="ru-RU" b="1">
                <a:solidFill>
                  <a:srgbClr val="080808"/>
                </a:solidFill>
              </a:rPr>
              <a:t>Назад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в противоположном голове направлении;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по часовой стрелке, </a:t>
            </a:r>
            <a:r>
              <a:rPr lang="ru-RU" b="1">
                <a:solidFill>
                  <a:srgbClr val="080808"/>
                </a:solidFill>
              </a:rPr>
              <a:t>Налево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против часовой стрелки. Запись 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Черепахе 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9 [Вперёд 22 Направо 90 Вперёд 6 Направо 90]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Поднять хвост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Вперёд 1 Направо 90 Вперёд 5 Налево 90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Опустить хвост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9 [Вперёд 53 Направо 90 Вперёд 75 Направо 90]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Определите периметр области пересечения фигур, ограниченных заданными алгоритмом линиями.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8092013" y="602302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44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251520" y="188641"/>
            <a:ext cx="8640960" cy="6480720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ru-RU" sz="40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534380" y="213446"/>
            <a:ext cx="80752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srgbClr val="080808"/>
                </a:solidFill>
              </a:rPr>
              <a:t>#7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(</a:t>
            </a:r>
            <a:r>
              <a:rPr lang="ru-RU" b="1">
                <a:solidFill>
                  <a:srgbClr val="080808"/>
                </a:solidFill>
              </a:rPr>
              <a:t>ЕГЭ-2024, Демо-2025</a:t>
            </a:r>
            <a:r>
              <a:rPr lang="ru-RU">
                <a:solidFill>
                  <a:srgbClr val="080808"/>
                </a:solidFill>
              </a:rPr>
              <a:t>) Исполнитель Черепаха действует на плоскости с декартовой системой координат. В начальный момент Черепаха находится в начале координат, её голова направлена вдоль положительного направления оси абсцисс, хвост опущен. При опущенном хвосте Черепаха оставляет на поле след в виде линии. В каждый конкретный момент известно положение исполнителя и направление его движения.  У исполнителя существует 6 команд: </a:t>
            </a:r>
            <a:r>
              <a:rPr lang="ru-RU" b="1">
                <a:solidFill>
                  <a:srgbClr val="080808"/>
                </a:solidFill>
              </a:rPr>
              <a:t>Поднять хвост</a:t>
            </a:r>
            <a:r>
              <a:rPr lang="ru-RU">
                <a:solidFill>
                  <a:srgbClr val="080808"/>
                </a:solidFill>
              </a:rPr>
              <a:t>, означающая переход к перемещению без рисования; </a:t>
            </a:r>
            <a:r>
              <a:rPr lang="ru-RU" b="1">
                <a:solidFill>
                  <a:srgbClr val="080808"/>
                </a:solidFill>
              </a:rPr>
              <a:t>Опустить хвост</a:t>
            </a:r>
            <a:r>
              <a:rPr lang="ru-RU">
                <a:solidFill>
                  <a:srgbClr val="080808"/>
                </a:solidFill>
              </a:rPr>
              <a:t>,</a:t>
            </a:r>
            <a:endParaRPr/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означающая переход в режим рисования; </a:t>
            </a:r>
            <a:r>
              <a:rPr lang="ru-RU" b="1">
                <a:solidFill>
                  <a:srgbClr val="080808"/>
                </a:solidFill>
              </a:rPr>
              <a:t>Вперёд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Черепахи на n единиц в том направлении, куда указывает её голова; </a:t>
            </a:r>
            <a:r>
              <a:rPr lang="ru-RU" b="1">
                <a:solidFill>
                  <a:srgbClr val="080808"/>
                </a:solidFill>
              </a:rPr>
              <a:t>Назад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в противоположном голове направлении;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по часовой стрелке, </a:t>
            </a:r>
            <a:r>
              <a:rPr lang="ru-RU" b="1">
                <a:solidFill>
                  <a:srgbClr val="080808"/>
                </a:solidFill>
              </a:rPr>
              <a:t>Налево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против часовой стрелки. Запись 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Черепахе 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3 [Вперёд 7 Направо 90 Вперёд 12 Направо 90]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Поднять хвост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Вперёд 4 Направо 90 Вперёд 6 Налево 90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Опустить хвост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4 [Вперёд 83 Направо 90 Вперёд 77 Направо 90]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Определите, сколько точек с целочисленными координатами будут находиться внутри объединения фигур, ограниченных заданными алгоритмом линиями, включая точки на границах этого объединения.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7710056" y="6086005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6628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549275"/>
            <a:ext cx="8229600" cy="5546725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b="1"/>
              <a:t>Демо</a:t>
            </a:r>
            <a:r>
              <a:rPr lang="ru-RU" sz="4000" b="1"/>
              <a:t> версия ЕГЭ №6 2026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3308" t="26200" r="42554" b="20599"/>
          <a:stretch/>
        </p:blipFill>
        <p:spPr bwMode="auto">
          <a:xfrm>
            <a:off x="1691680" y="1438461"/>
            <a:ext cx="5760640" cy="4657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609621" y="530120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251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549275"/>
            <a:ext cx="8229600" cy="5546725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b="1"/>
              <a:t>Демо</a:t>
            </a:r>
            <a:r>
              <a:rPr lang="ru-RU" sz="4000" b="1"/>
              <a:t> версия ЕГЭ №6 2026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3308" t="26200" r="42554" b="20599"/>
          <a:stretch/>
        </p:blipFill>
        <p:spPr bwMode="auto">
          <a:xfrm>
            <a:off x="1691680" y="1438461"/>
            <a:ext cx="5760640" cy="4657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549275"/>
            <a:ext cx="8229600" cy="5976069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b="1"/>
              <a:t>Тренировочные задания </a:t>
            </a:r>
            <a:endParaRPr/>
          </a:p>
          <a:p>
            <a:pPr marL="0" indent="0" algn="ctr">
              <a:buNone/>
              <a:defRPr/>
            </a:pPr>
            <a:r>
              <a:rPr lang="ru-RU" sz="2800" b="1"/>
              <a:t>(от простого к сложному):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83568" y="1340768"/>
            <a:ext cx="8125429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300" b="1">
                <a:solidFill>
                  <a:srgbClr val="080808"/>
                </a:solidFill>
              </a:rPr>
              <a:t>#</a:t>
            </a:r>
            <a:r>
              <a:rPr lang="ru-RU" sz="2300" b="1">
                <a:solidFill>
                  <a:srgbClr val="080808"/>
                </a:solidFill>
              </a:rPr>
              <a:t>0</a:t>
            </a:r>
            <a:endParaRPr lang="en-US" sz="2300" b="1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Исполнитель Черепаха действует на плоскости с декартовой системой координат. </a:t>
            </a:r>
            <a:endParaRPr lang="ru-RU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В </a:t>
            </a:r>
            <a:r>
              <a:rPr lang="ru-RU">
                <a:solidFill>
                  <a:srgbClr val="080808"/>
                </a:solidFill>
              </a:rPr>
              <a:t>начальный момент Черепаха находится в начале координат, </a:t>
            </a:r>
            <a:endParaRPr lang="ru-RU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её </a:t>
            </a:r>
            <a:r>
              <a:rPr lang="ru-RU">
                <a:solidFill>
                  <a:srgbClr val="080808"/>
                </a:solidFill>
              </a:rPr>
              <a:t>голова направлена вдоль положительного направления оси ординат</a:t>
            </a:r>
            <a:r>
              <a:rPr lang="ru-RU">
                <a:solidFill>
                  <a:srgbClr val="080808"/>
                </a:solidFill>
              </a:rPr>
              <a:t>,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 </a:t>
            </a:r>
            <a:r>
              <a:rPr lang="ru-RU">
                <a:solidFill>
                  <a:srgbClr val="080808"/>
                </a:solidFill>
              </a:rPr>
              <a:t>хвост опущен. При опущенном хвосте Черепаха оставляет на поле </a:t>
            </a:r>
            <a:r>
              <a:rPr lang="ru-RU">
                <a:solidFill>
                  <a:srgbClr val="080808"/>
                </a:solidFill>
              </a:rPr>
              <a:t>след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 </a:t>
            </a:r>
            <a:r>
              <a:rPr lang="ru-RU">
                <a:solidFill>
                  <a:srgbClr val="080808"/>
                </a:solidFill>
              </a:rPr>
              <a:t>в виде линии. В каждый конкретный момент известно положение </a:t>
            </a:r>
            <a:r>
              <a:rPr lang="ru-RU">
                <a:solidFill>
                  <a:srgbClr val="080808"/>
                </a:solidFill>
              </a:rPr>
              <a:t>исполнителя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 </a:t>
            </a:r>
            <a:r>
              <a:rPr lang="ru-RU">
                <a:solidFill>
                  <a:srgbClr val="080808"/>
                </a:solidFill>
              </a:rPr>
              <a:t>и направление его движения. </a:t>
            </a:r>
            <a:endParaRPr lang="ru-RU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У </a:t>
            </a:r>
            <a:r>
              <a:rPr lang="ru-RU">
                <a:solidFill>
                  <a:srgbClr val="080808"/>
                </a:solidFill>
              </a:rPr>
              <a:t>исполнителя существует две команды: </a:t>
            </a:r>
            <a:r>
              <a:rPr lang="ru-RU" b="1">
                <a:solidFill>
                  <a:srgbClr val="080808"/>
                </a:solidFill>
              </a:rPr>
              <a:t>Вперёд n</a:t>
            </a:r>
            <a:r>
              <a:rPr lang="ru-RU">
                <a:solidFill>
                  <a:srgbClr val="080808"/>
                </a:solidFill>
              </a:rPr>
              <a:t> (где n – целое число), </a:t>
            </a:r>
            <a:endParaRPr lang="ru-RU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вызывающая </a:t>
            </a:r>
            <a:r>
              <a:rPr lang="ru-RU">
                <a:solidFill>
                  <a:srgbClr val="080808"/>
                </a:solidFill>
              </a:rPr>
              <a:t>передвижение Черепахи на n единиц в том направлении, </a:t>
            </a:r>
            <a:endParaRPr lang="ru-RU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куда </a:t>
            </a:r>
            <a:r>
              <a:rPr lang="ru-RU">
                <a:solidFill>
                  <a:srgbClr val="080808"/>
                </a:solidFill>
              </a:rPr>
              <a:t>указывает её голова, и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</a:t>
            </a:r>
            <a:endParaRPr lang="ru-RU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вызывающая </a:t>
            </a:r>
            <a:r>
              <a:rPr lang="ru-RU">
                <a:solidFill>
                  <a:srgbClr val="080808"/>
                </a:solidFill>
              </a:rPr>
              <a:t>изменение направления движения на m </a:t>
            </a:r>
            <a:r>
              <a:rPr lang="ru-RU">
                <a:solidFill>
                  <a:srgbClr val="080808"/>
                </a:solidFill>
              </a:rPr>
              <a:t>градусов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 </a:t>
            </a:r>
            <a:r>
              <a:rPr lang="ru-RU">
                <a:solidFill>
                  <a:srgbClr val="080808"/>
                </a:solidFill>
              </a:rPr>
              <a:t>по часовой стрелке. Запись 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Черепахе </a:t>
            </a:r>
            <a:r>
              <a:rPr lang="ru-RU">
                <a:solidFill>
                  <a:srgbClr val="080808"/>
                </a:solidFill>
              </a:rPr>
              <a:t>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15 [Вперёд 4 Направо 60]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Определите, сколько точек с целочисленными </a:t>
            </a:r>
            <a:r>
              <a:rPr lang="ru-RU" b="1">
                <a:solidFill>
                  <a:srgbClr val="080808"/>
                </a:solidFill>
              </a:rPr>
              <a:t>положительными</a:t>
            </a:r>
            <a:r>
              <a:rPr lang="ru-RU">
                <a:solidFill>
                  <a:srgbClr val="080808"/>
                </a:solidFill>
              </a:rPr>
              <a:t>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координатами </a:t>
            </a:r>
            <a:r>
              <a:rPr lang="ru-RU">
                <a:solidFill>
                  <a:srgbClr val="080808"/>
                </a:solidFill>
              </a:rPr>
              <a:t>будут находиться внутри области, ограниченной линией,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з</a:t>
            </a:r>
            <a:r>
              <a:rPr lang="ru-RU">
                <a:solidFill>
                  <a:srgbClr val="080808"/>
                </a:solidFill>
              </a:rPr>
              <a:t>аданной </a:t>
            </a:r>
            <a:r>
              <a:rPr lang="ru-RU">
                <a:solidFill>
                  <a:srgbClr val="080808"/>
                </a:solidFill>
              </a:rPr>
              <a:t>данным алгоритмом. Точки на линии учитывать не следует.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7596336" y="587901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28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1"/>
          <p:cNvSpPr>
            <a:spLocks noChangeArrowheads="1" noGrp="1"/>
          </p:cNvSpPr>
          <p:nvPr>
            <p:ph idx="1"/>
          </p:nvPr>
        </p:nvSpPr>
        <p:spPr bwMode="auto">
          <a:xfrm>
            <a:off x="2445178" y="836712"/>
            <a:ext cx="4253644" cy="56015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u="none" strike="noStrike" cap="none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JetBrains Mono"/>
              </a:rPr>
              <a:t>#0 28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'''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from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turtle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import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*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k = 60 #масштаб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left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(90)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tracer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(2)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i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in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range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(15):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forward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(k * 4)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right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(60)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up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()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x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in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range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(0, 10):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y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in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range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(0, 10):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   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goto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(x * k, y * k)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    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dot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(4)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b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done</a:t>
            </a:r>
            <a:r>
              <a:rPr lang="ru-RU" sz="2000" b="1" i="1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()'''</a:t>
            </a:r>
            <a:br>
              <a:rPr lang="ru-RU" sz="1000" b="0" i="1" u="none" strike="noStrike" cap="none">
                <a:ln>
                  <a:noFill/>
                </a:ln>
                <a:solidFill>
                  <a:srgbClr val="8C8C8C"/>
                </a:solidFill>
                <a:latin typeface="JetBrains Mono"/>
              </a:rPr>
            </a:b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549275"/>
            <a:ext cx="8229600" cy="5976069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b="1"/>
              <a:t>Тренировочные задания </a:t>
            </a:r>
            <a:endParaRPr/>
          </a:p>
          <a:p>
            <a:pPr marL="0" indent="0" algn="ctr">
              <a:buNone/>
              <a:defRPr/>
            </a:pPr>
            <a:r>
              <a:rPr lang="ru-RU" sz="2800" b="1"/>
              <a:t>(от простого к сложному):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83568" y="1484784"/>
            <a:ext cx="8125429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300" b="1">
                <a:solidFill>
                  <a:srgbClr val="080808"/>
                </a:solidFill>
              </a:rPr>
              <a:t>#1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Исполнитель Черепаха действует на плоскости с декартовой системой координат.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В </a:t>
            </a:r>
            <a:r>
              <a:rPr lang="ru-RU">
                <a:solidFill>
                  <a:srgbClr val="080808"/>
                </a:solidFill>
              </a:rPr>
              <a:t>начальный момент Черепаха находится в начале координат, её голова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направлена </a:t>
            </a:r>
            <a:r>
              <a:rPr lang="ru-RU">
                <a:solidFill>
                  <a:srgbClr val="080808"/>
                </a:solidFill>
              </a:rPr>
              <a:t>вдоль положительного направления оси ординат, хвост опущен.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При </a:t>
            </a:r>
            <a:r>
              <a:rPr lang="ru-RU">
                <a:solidFill>
                  <a:srgbClr val="080808"/>
                </a:solidFill>
              </a:rPr>
              <a:t>опущенном хвосте Черепаха оставляет на поле след в виде линии.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В </a:t>
            </a:r>
            <a:r>
              <a:rPr lang="ru-RU">
                <a:solidFill>
                  <a:srgbClr val="080808"/>
                </a:solidFill>
              </a:rPr>
              <a:t>каждый конкретный момент известно положение исполнителя и направление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его </a:t>
            </a:r>
            <a:r>
              <a:rPr lang="ru-RU">
                <a:solidFill>
                  <a:srgbClr val="080808"/>
                </a:solidFill>
              </a:rPr>
              <a:t>движения.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У </a:t>
            </a:r>
            <a:r>
              <a:rPr lang="ru-RU">
                <a:solidFill>
                  <a:srgbClr val="080808"/>
                </a:solidFill>
              </a:rPr>
              <a:t>исполнителя существует две команды: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080808"/>
                </a:solidFill>
              </a:rPr>
              <a:t>Вперёд </a:t>
            </a:r>
            <a:r>
              <a:rPr lang="ru-RU" b="1">
                <a:solidFill>
                  <a:srgbClr val="080808"/>
                </a:solidFill>
              </a:rPr>
              <a:t>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Черепахи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на </a:t>
            </a:r>
            <a:r>
              <a:rPr lang="ru-RU">
                <a:solidFill>
                  <a:srgbClr val="080808"/>
                </a:solidFill>
              </a:rPr>
              <a:t>n единиц в том направлении, куда указывает её голова,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и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направления </a:t>
            </a:r>
            <a:r>
              <a:rPr lang="ru-RU">
                <a:solidFill>
                  <a:srgbClr val="080808"/>
                </a:solidFill>
              </a:rPr>
              <a:t>движения на m градусов по часовой стрелке. Запись 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</a:t>
            </a:r>
            <a:endParaRPr lang="en-US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Черепахе </a:t>
            </a:r>
            <a:r>
              <a:rPr lang="ru-RU">
                <a:solidFill>
                  <a:srgbClr val="080808"/>
                </a:solidFill>
              </a:rPr>
              <a:t>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11 [Вперёд 4 Направо 60]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Определите, сколько точек с целочисленными положительными координатами </a:t>
            </a:r>
            <a:endParaRPr lang="en-US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будут </a:t>
            </a:r>
            <a:r>
              <a:rPr lang="ru-RU">
                <a:solidFill>
                  <a:srgbClr val="080808"/>
                </a:solidFill>
              </a:rPr>
              <a:t>находиться внутри области, ограниченной линией, заданной данным </a:t>
            </a:r>
            <a:endParaRPr lang="en-US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алгоритмом</a:t>
            </a:r>
            <a:r>
              <a:rPr lang="ru-RU">
                <a:solidFill>
                  <a:srgbClr val="080808"/>
                </a:solidFill>
              </a:rPr>
              <a:t>. Точки на линии учитывать не следует</a:t>
            </a:r>
            <a:r>
              <a:rPr lang="ru-RU">
                <a:solidFill>
                  <a:srgbClr val="080808"/>
                </a:solidFill>
              </a:rPr>
              <a:t>.</a:t>
            </a:r>
            <a:endParaRPr lang="ru-RU">
              <a:solidFill>
                <a:srgbClr val="08080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7722794" y="596016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28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549275"/>
            <a:ext cx="8229600" cy="5976069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b="1"/>
              <a:t>Тренировочные задания </a:t>
            </a:r>
            <a:endParaRPr/>
          </a:p>
          <a:p>
            <a:pPr marL="0" indent="0" algn="ctr">
              <a:buNone/>
              <a:defRPr/>
            </a:pPr>
            <a:r>
              <a:rPr lang="ru-RU" sz="2800" b="1"/>
              <a:t>(от простого к сложному):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83568" y="1484784"/>
            <a:ext cx="8125429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300" b="1">
                <a:solidFill>
                  <a:srgbClr val="080808"/>
                </a:solidFill>
              </a:rPr>
              <a:t>#2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Исполнитель Черепаха действует на плоскости с декартовой системой координат.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В </a:t>
            </a:r>
            <a:r>
              <a:rPr lang="ru-RU">
                <a:solidFill>
                  <a:srgbClr val="080808"/>
                </a:solidFill>
              </a:rPr>
              <a:t>начальный момент Черепаха находится в начале координат</a:t>
            </a:r>
            <a:r>
              <a:rPr lang="ru-RU">
                <a:solidFill>
                  <a:srgbClr val="080808"/>
                </a:solidFill>
              </a:rPr>
              <a:t>,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 </a:t>
            </a:r>
            <a:r>
              <a:rPr lang="ru-RU">
                <a:solidFill>
                  <a:srgbClr val="080808"/>
                </a:solidFill>
              </a:rPr>
              <a:t>её голова направлена вдоль положительного направления оси абсцисс,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хвост </a:t>
            </a:r>
            <a:r>
              <a:rPr lang="ru-RU">
                <a:solidFill>
                  <a:srgbClr val="080808"/>
                </a:solidFill>
              </a:rPr>
              <a:t>опущен.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При </a:t>
            </a:r>
            <a:r>
              <a:rPr lang="ru-RU">
                <a:solidFill>
                  <a:srgbClr val="080808"/>
                </a:solidFill>
              </a:rPr>
              <a:t>опущенном хвосте Черепаха оставляет на поле след в виде линии.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В </a:t>
            </a:r>
            <a:r>
              <a:rPr lang="ru-RU">
                <a:solidFill>
                  <a:srgbClr val="080808"/>
                </a:solidFill>
              </a:rPr>
              <a:t>каждый конкретный момент известно положение исполнителя и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направление </a:t>
            </a:r>
            <a:r>
              <a:rPr lang="ru-RU">
                <a:solidFill>
                  <a:srgbClr val="080808"/>
                </a:solidFill>
              </a:rPr>
              <a:t>его движения.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У </a:t>
            </a:r>
            <a:r>
              <a:rPr lang="ru-RU">
                <a:solidFill>
                  <a:srgbClr val="080808"/>
                </a:solidFill>
              </a:rPr>
              <a:t>исполнителя существует две команды: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 b="1">
                <a:solidFill>
                  <a:srgbClr val="080808"/>
                </a:solidFill>
              </a:rPr>
              <a:t>Вперёд </a:t>
            </a:r>
            <a:r>
              <a:rPr lang="ru-RU" b="1">
                <a:solidFill>
                  <a:srgbClr val="080808"/>
                </a:solidFill>
              </a:rPr>
              <a:t>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Черепахи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на </a:t>
            </a:r>
            <a:r>
              <a:rPr lang="ru-RU">
                <a:solidFill>
                  <a:srgbClr val="080808"/>
                </a:solidFill>
              </a:rPr>
              <a:t>n единиц в том направлении, куда указывает её голова</a:t>
            </a:r>
            <a:r>
              <a:rPr lang="ru-RU">
                <a:solidFill>
                  <a:srgbClr val="080808"/>
                </a:solidFill>
              </a:rPr>
              <a:t>,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 </a:t>
            </a:r>
            <a:r>
              <a:rPr lang="ru-RU">
                <a:solidFill>
                  <a:srgbClr val="080808"/>
                </a:solidFill>
              </a:rPr>
              <a:t>и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движения </a:t>
            </a:r>
            <a:r>
              <a:rPr lang="ru-RU">
                <a:solidFill>
                  <a:srgbClr val="080808"/>
                </a:solidFill>
              </a:rPr>
              <a:t>на m градусов по часовой стрелке. </a:t>
            </a:r>
            <a:endParaRPr lang="en-US">
              <a:solidFill>
                <a:srgbClr val="080808"/>
              </a:solidFill>
            </a:endParaRPr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Запись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</a:t>
            </a:r>
            <a:endParaRPr lang="en-US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Черепахе </a:t>
            </a:r>
            <a:r>
              <a:rPr lang="ru-RU">
                <a:solidFill>
                  <a:srgbClr val="080808"/>
                </a:solidFill>
              </a:rPr>
              <a:t>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7 [ Направо 144 Вперед 3 ]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Найдите сумму углов всех видимых треугольников полученной фигуры.</a:t>
            </a:r>
            <a:endParaRPr/>
          </a:p>
          <a:p>
            <a:pPr lvl="0">
              <a:defRPr/>
            </a:pPr>
            <a:endParaRPr lang="en-US" sz="2300" b="1">
              <a:solidFill>
                <a:srgbClr val="080808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7476212" y="597483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1800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1"/>
          <p:cNvSpPr>
            <a:spLocks noChangeArrowheads="1" noGrp="1"/>
          </p:cNvSpPr>
          <p:nvPr>
            <p:ph idx="1"/>
          </p:nvPr>
        </p:nvSpPr>
        <p:spPr bwMode="auto">
          <a:xfrm>
            <a:off x="2843807" y="1725443"/>
            <a:ext cx="3106688" cy="3908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ru-RU" sz="2000" b="1" i="1" u="none" strike="noStrike" cap="none">
                <a:ln>
                  <a:noFill/>
                </a:ln>
                <a:solidFill>
                  <a:srgbClr val="8C8C8C"/>
                </a:solidFill>
                <a:latin typeface="JetBrains Mono"/>
              </a:rPr>
            </a:br>
            <a:r>
              <a:rPr lang="ru-RU" sz="2000" b="1" i="1" u="none" strike="noStrike" cap="none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JetBrains Mono"/>
              </a:rPr>
              <a:t>#2 1800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8C8C8C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'''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from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turtle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import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*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k = 60 #масштаб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tracer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(2)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i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in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range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(7):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right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(144)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forward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(k * 3)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done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()'''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7D17"/>
                </a:solidFill>
                <a:latin typeface="JetBrains Mono"/>
              </a:rPr>
            </a:br>
            <a:br>
              <a:rPr lang="ru-RU" sz="1000" b="1" i="0" u="none" strike="noStrike" cap="none">
                <a:ln>
                  <a:noFill/>
                </a:ln>
                <a:solidFill>
                  <a:srgbClr val="067D17"/>
                </a:solidFill>
                <a:latin typeface="JetBrains Mono"/>
              </a:rPr>
            </a:br>
            <a:endParaRPr lang="ru-RU" sz="1800" b="1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549275"/>
            <a:ext cx="8229600" cy="5546725"/>
          </a:xfrm>
          <a:prstGeom prst="rect">
            <a:avLst/>
          </a:prstGeom>
          <a:solidFill>
            <a:schemeClr val="accent5">
              <a:lumMod val="75000"/>
              <a:alpha val="91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endParaRPr lang="ru-RU" sz="40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612354" y="1196752"/>
            <a:ext cx="807524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300" b="1">
                <a:solidFill>
                  <a:srgbClr val="001601"/>
                </a:solidFill>
              </a:rPr>
              <a:t>#3</a:t>
            </a:r>
            <a:endParaRPr/>
          </a:p>
          <a:p>
            <a:pPr lvl="0">
              <a:defRPr/>
            </a:pPr>
            <a:r>
              <a:rPr lang="ru-RU">
                <a:solidFill>
                  <a:srgbClr val="080808"/>
                </a:solidFill>
              </a:rPr>
              <a:t>Исполнитель </a:t>
            </a:r>
            <a:r>
              <a:rPr lang="ru-RU">
                <a:solidFill>
                  <a:srgbClr val="080808"/>
                </a:solidFill>
              </a:rPr>
              <a:t>Черепаха действует на плоскости с декартовой системой координат. В начальный момент Черепаха находится в начале координат, её голова направлена вдоль положительного направления оси абсцисс, хвост опущен. При опущенном хвосте Черепаха оставляет на поле след в виде линии. В каждый конкретный момент известно положение исполнителя и направление его движения. У исполнителя существует две команды: </a:t>
            </a:r>
            <a:r>
              <a:rPr lang="ru-RU" b="1">
                <a:solidFill>
                  <a:srgbClr val="080808"/>
                </a:solidFill>
              </a:rPr>
              <a:t>Вперёд n</a:t>
            </a:r>
            <a:r>
              <a:rPr lang="ru-RU">
                <a:solidFill>
                  <a:srgbClr val="080808"/>
                </a:solidFill>
              </a:rPr>
              <a:t> (где n – целое число), вызывающая передвижение Черепахи на n единиц в том направлении, куда указывает её голова, и </a:t>
            </a:r>
            <a:r>
              <a:rPr lang="ru-RU" b="1">
                <a:solidFill>
                  <a:srgbClr val="080808"/>
                </a:solidFill>
              </a:rPr>
              <a:t>Направо m</a:t>
            </a:r>
            <a:r>
              <a:rPr lang="ru-RU">
                <a:solidFill>
                  <a:srgbClr val="080808"/>
                </a:solidFill>
              </a:rPr>
              <a:t> (где m – целое число), вызывающая изменение направления движения на m градусов по часовой стрелке. Запись 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k [Команда1 Команда2 … </a:t>
            </a:r>
            <a:r>
              <a:rPr lang="ru-RU" b="1">
                <a:solidFill>
                  <a:srgbClr val="080808"/>
                </a:solidFill>
              </a:rPr>
              <a:t>КомандаS</a:t>
            </a:r>
            <a:r>
              <a:rPr lang="ru-RU" b="1">
                <a:solidFill>
                  <a:srgbClr val="080808"/>
                </a:solidFill>
              </a:rPr>
              <a:t>] 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означает, что последовательность из S команд повторится k раз. Черепахе был дан для исполнения следующий алгоритм:</a:t>
            </a:r>
            <a:endParaRPr/>
          </a:p>
          <a:p>
            <a:pPr>
              <a:defRPr/>
            </a:pPr>
            <a:r>
              <a:rPr lang="ru-RU" b="1">
                <a:solidFill>
                  <a:srgbClr val="080808"/>
                </a:solidFill>
              </a:rPr>
              <a:t>Повтори 13 [ Направо 135 Вперед 5 ]</a:t>
            </a: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Найдите количество точек фигуры, образованных пересечением отрезков, без учета концов самих отрезков.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7715671" y="54842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16</a:t>
            </a:r>
            <a:endParaRPr lang="ru-RU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1"/>
          <p:cNvSpPr>
            <a:spLocks noChangeArrowheads="1" noGrp="1"/>
          </p:cNvSpPr>
          <p:nvPr>
            <p:ph idx="1"/>
          </p:nvPr>
        </p:nvSpPr>
        <p:spPr bwMode="auto">
          <a:xfrm>
            <a:off x="3230126" y="2204864"/>
            <a:ext cx="2683748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u="none" strike="noStrike" cap="none">
                <a:ln>
                  <a:noFill/>
                </a:ln>
                <a:solidFill>
                  <a:srgbClr val="8C8C8C"/>
                </a:solidFill>
                <a:latin typeface="JetBrains Mono"/>
              </a:rPr>
              <a:t>#3 16</a:t>
            </a:r>
            <a:br>
              <a:rPr lang="ru-RU" sz="2000" b="1" i="1" u="none" strike="noStrike" cap="none">
                <a:ln>
                  <a:noFill/>
                </a:ln>
                <a:solidFill>
                  <a:srgbClr val="8C8C8C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'''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from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turtle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import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*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k = 60 #масштаб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tracer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(2)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i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in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range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(13):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right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(135)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    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forward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(k * 5)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up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()</a:t>
            </a:r>
            <a:b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</a:b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done</a:t>
            </a:r>
            <a:r>
              <a:rPr lang="ru-RU" sz="2000" b="1" i="0" u="none" strike="noStrike" cap="none">
                <a:ln>
                  <a:noFill/>
                </a:ln>
                <a:solidFill>
                  <a:srgbClr val="062E1B"/>
                </a:solidFill>
                <a:latin typeface="JetBrains Mono"/>
              </a:rPr>
              <a:t>()'''</a:t>
            </a:r>
            <a:endParaRPr lang="ru-RU" sz="2000" b="1" i="0" u="none" strike="noStrike" cap="none">
              <a:ln>
                <a:noFill/>
              </a:ln>
              <a:solidFill>
                <a:srgbClr val="062E1B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u"/>
      </p:transition>
    </mc:Choice>
    <mc:Fallback>
      <p:transition spd="med" advClick="1">
        <p:cover dir="lu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r7-office/2024.4.2.721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Olga</dc:creator>
  <cp:keywords/>
  <dc:description/>
  <dc:identifier/>
  <dc:language/>
  <cp:lastModifiedBy>Аноним</cp:lastModifiedBy>
  <cp:revision>109</cp:revision>
  <dcterms:created xsi:type="dcterms:W3CDTF">1601-01-01T00:00:00Z</dcterms:created>
  <dcterms:modified xsi:type="dcterms:W3CDTF">2026-03-23T09:27:51Z</dcterms:modified>
  <cp:category/>
  <cp:contentStatus/>
  <cp:version/>
</cp:coreProperties>
</file>