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support.google.com/edu/classroom/answer/6020279?hl=ru" TargetMode="External"/><Relationship Id="rId3" Type="http://schemas.openxmlformats.org/officeDocument/2006/relationships/hyperlink" Target="https://nsportal.ru/vuz/pedagogicheskie-nauki/library/2020/12/10/metodicheskie-rekomendatsii-pedagogu-kak-kontrolirovat" TargetMode="External"/><Relationship Id="rId7" Type="http://schemas.openxmlformats.org/officeDocument/2006/relationships/hyperlink" Target="https://www.&#1076;&#1102;&#1090;&#1094;-&#1074;&#1086;.&#1088;&#1092;/archive/file/&#1076;&#1086;&#1082;&#1091;&#1084;&#1077;&#1085;&#1090;&#1099;/2020/2020-04-22-metod-rekom-DOT.pdf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lyceum179.ru/wp-content/uploads/2020/04/&#1055;&#1077;&#1088;&#1077;&#1095;&#1077;&#1085;&#1100;-&#1101;&#1083;&#1077;&#1082;&#1090;&#1088;&#1086;&#1085;&#1085;&#1099;&#1093;-&#1086;&#1073;&#1088;&#1072;&#1079;&#1086;&#1074;&#1072;&#1090;&#1077;&#1083;&#1100;&#1085;&#1099;&#1093;-&#1088;&#1077;&#1089;&#1091;&#1088;&#1089;&#1086;&#1074;.pdf" TargetMode="External"/><Relationship Id="rId5" Type="http://schemas.openxmlformats.org/officeDocument/2006/relationships/hyperlink" Target="https://nsportal.ru/sites/default/files/2018/04/23/moodle_kak_forma_samoobrazovaniya._metodicheskie_ukazaniya.pdf" TargetMode="External"/><Relationship Id="rId4" Type="http://schemas.openxmlformats.org/officeDocument/2006/relationships/hyperlink" Target="https://www.psuti.ru/sites/default/files/field/attachments/2020/03/instrukciya.pdf" TargetMode="External"/><Relationship Id="rId9" Type="http://schemas.openxmlformats.org/officeDocument/2006/relationships/hyperlink" Target="https://pedsovet.org/beta/article/sem-funkcij-ckajpa-dla-distancionnogo-obrazovani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koks\Desktop\Метод.шпаргалка\0001-001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645024"/>
            <a:ext cx="6400800" cy="1224136"/>
          </a:xfrm>
        </p:spPr>
        <p:txBody>
          <a:bodyPr>
            <a:normAutofit fontScale="25000" lnSpcReduction="20000"/>
          </a:bodyPr>
          <a:lstStyle/>
          <a:p>
            <a:pPr algn="r"/>
            <a:endParaRPr lang="ru-RU" b="1" dirty="0" smtClean="0">
              <a:solidFill>
                <a:srgbClr val="7030A0"/>
              </a:solidFill>
            </a:endParaRPr>
          </a:p>
          <a:p>
            <a:pPr algn="r"/>
            <a:r>
              <a:rPr lang="ru-RU" sz="7200" dirty="0" smtClean="0">
                <a:solidFill>
                  <a:srgbClr val="7030A0"/>
                </a:solidFill>
              </a:rPr>
              <a:t>Составители:</a:t>
            </a:r>
          </a:p>
          <a:p>
            <a:pPr algn="r"/>
            <a:r>
              <a:rPr lang="ru-RU" sz="7200" dirty="0" smtClean="0">
                <a:solidFill>
                  <a:srgbClr val="7030A0"/>
                </a:solidFill>
              </a:rPr>
              <a:t>Астафьева Д.В., методист отдела методической </a:t>
            </a:r>
          </a:p>
          <a:p>
            <a:pPr algn="r"/>
            <a:r>
              <a:rPr lang="ru-RU" sz="7200" dirty="0" smtClean="0">
                <a:solidFill>
                  <a:srgbClr val="7030A0"/>
                </a:solidFill>
              </a:rPr>
              <a:t>и информационно-аналитической работы;</a:t>
            </a:r>
          </a:p>
          <a:p>
            <a:pPr algn="r"/>
            <a:r>
              <a:rPr lang="ru-RU" sz="7200" dirty="0" err="1" smtClean="0">
                <a:solidFill>
                  <a:srgbClr val="7030A0"/>
                </a:solidFill>
              </a:rPr>
              <a:t>Гонышева</a:t>
            </a:r>
            <a:r>
              <a:rPr lang="ru-RU" sz="7200" dirty="0" smtClean="0">
                <a:solidFill>
                  <a:srgbClr val="7030A0"/>
                </a:solidFill>
              </a:rPr>
              <a:t> Е.В., методист отдела методической </a:t>
            </a:r>
          </a:p>
          <a:p>
            <a:pPr algn="r"/>
            <a:r>
              <a:rPr lang="ru-RU" sz="7200" dirty="0" smtClean="0">
                <a:solidFill>
                  <a:srgbClr val="7030A0"/>
                </a:solidFill>
              </a:rPr>
              <a:t>и информационно-аналитической работы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84784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srgbClr val="7030A0"/>
                </a:solidFill>
              </a:rPr>
              <a:t>ГАУ ДО «Оренбургский областной детско-юношеский многопрофильный центр»</a:t>
            </a:r>
            <a:r>
              <a:rPr lang="ru-RU" b="1" dirty="0" smtClean="0">
                <a:solidFill>
                  <a:srgbClr val="7030A0"/>
                </a:solidFill>
              </a:rPr>
              <a:t/>
            </a:r>
            <a:br>
              <a:rPr lang="ru-RU" b="1" dirty="0" smtClean="0">
                <a:solidFill>
                  <a:srgbClr val="7030A0"/>
                </a:solidFill>
              </a:rPr>
            </a:br>
            <a:r>
              <a:rPr lang="ru-RU" sz="4000" b="1" dirty="0" smtClean="0">
                <a:solidFill>
                  <a:srgbClr val="7030A0"/>
                </a:solidFill>
              </a:rPr>
              <a:t>Методическая шпаргалка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b="1" dirty="0" smtClean="0">
                <a:solidFill>
                  <a:srgbClr val="7030A0"/>
                </a:solidFill>
              </a:rPr>
              <a:t>для педагогов дополнительного образования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i="1" dirty="0" smtClean="0">
                <a:solidFill>
                  <a:srgbClr val="C00000"/>
                </a:solidFill>
              </a:rPr>
              <a:t>«Формы занятия и формы контроля для электронного обучения с применением дистанционных технологий»</a:t>
            </a:r>
            <a:br>
              <a:rPr lang="ru-RU" sz="3600" i="1" dirty="0" smtClean="0">
                <a:solidFill>
                  <a:srgbClr val="C00000"/>
                </a:solidFill>
              </a:rPr>
            </a:br>
            <a:r>
              <a:rPr lang="ru-RU" sz="3600" i="1" dirty="0" smtClean="0">
                <a:solidFill>
                  <a:srgbClr val="C00000"/>
                </a:solidFill>
              </a:rPr>
              <a:t>при реализации дополнительных общеразвивающих программ</a:t>
            </a:r>
            <a:r>
              <a:rPr lang="ru-RU" i="1" dirty="0" smtClean="0">
                <a:solidFill>
                  <a:srgbClr val="00B050"/>
                </a:solidFill>
              </a:rPr>
              <a:t/>
            </a:r>
            <a:br>
              <a:rPr lang="ru-RU" i="1" dirty="0" smtClean="0">
                <a:solidFill>
                  <a:srgbClr val="00B050"/>
                </a:solidFill>
              </a:rPr>
            </a:br>
            <a:endParaRPr lang="ru-RU" i="1" dirty="0">
              <a:solidFill>
                <a:srgbClr val="00B05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5517232"/>
            <a:ext cx="9144000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Оренбург, 2021 г.</a:t>
            </a:r>
            <a:endParaRPr kumimoji="0" lang="ru-RU" sz="1600" b="1" i="1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oks\Desktop\Метод.шпаргалка\0019-032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0" y="404664"/>
            <a:ext cx="9144000" cy="79208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Введение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115616" y="1052736"/>
            <a:ext cx="6840760" cy="4536504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solidFill>
                  <a:srgbClr val="7030A0"/>
                </a:solidFill>
              </a:rPr>
              <a:t>	Данная Методическая шпаргалка</a:t>
            </a:r>
            <a:r>
              <a:rPr lang="ru-RU" sz="2400" i="1" dirty="0" smtClean="0">
                <a:solidFill>
                  <a:srgbClr val="7030A0"/>
                </a:solidFill>
              </a:rPr>
              <a:t> </a:t>
            </a:r>
            <a:r>
              <a:rPr lang="ru-RU" sz="2400" i="1" dirty="0" smtClean="0">
                <a:solidFill>
                  <a:srgbClr val="C00000"/>
                </a:solidFill>
              </a:rPr>
              <a:t>«Формы занятия и формы контроля для электронного обучения с применением дистанционных технологий» </a:t>
            </a:r>
            <a:r>
              <a:rPr lang="ru-RU" sz="2400" dirty="0" smtClean="0">
                <a:solidFill>
                  <a:srgbClr val="7030A0"/>
                </a:solidFill>
              </a:rPr>
              <a:t>адресована  педагогам дополнительного образования, реализующим дополнительные </a:t>
            </a:r>
            <a:r>
              <a:rPr lang="ru-RU" sz="2400" dirty="0" err="1" smtClean="0">
                <a:solidFill>
                  <a:srgbClr val="7030A0"/>
                </a:solidFill>
              </a:rPr>
              <a:t>общеразвивающие</a:t>
            </a:r>
            <a:r>
              <a:rPr lang="ru-RU" sz="2400" dirty="0" smtClean="0">
                <a:solidFill>
                  <a:srgbClr val="7030A0"/>
                </a:solidFill>
              </a:rPr>
              <a:t> программы в формате электронного обучения с применением дистанционных технологий.</a:t>
            </a:r>
          </a:p>
          <a:p>
            <a:pPr algn="just"/>
            <a:r>
              <a:rPr lang="ru-RU" sz="2400" dirty="0" smtClean="0">
                <a:solidFill>
                  <a:srgbClr val="7030A0"/>
                </a:solidFill>
              </a:rPr>
              <a:t>	В Методической шпаргалке предложены самые распространенные </a:t>
            </a:r>
            <a:r>
              <a:rPr lang="ru-RU" sz="2400" dirty="0" err="1" smtClean="0">
                <a:solidFill>
                  <a:srgbClr val="7030A0"/>
                </a:solidFill>
              </a:rPr>
              <a:t>онлайн-платформы</a:t>
            </a:r>
            <a:r>
              <a:rPr lang="ru-RU" sz="2400" dirty="0" smtClean="0">
                <a:solidFill>
                  <a:srgbClr val="7030A0"/>
                </a:solidFill>
              </a:rPr>
              <a:t> с формами занятий и контроля.   </a:t>
            </a:r>
            <a:endParaRPr lang="ru-RU" sz="2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oks\Desktop\Метод.шпаргалка\0019-032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187624" y="1120301"/>
          <a:ext cx="6696744" cy="4416552"/>
        </p:xfrm>
        <a:graphic>
          <a:graphicData uri="http://schemas.openxmlformats.org/drawingml/2006/table">
            <a:tbl>
              <a:tblPr/>
              <a:tblGrid>
                <a:gridCol w="1944216"/>
                <a:gridCol w="1896297"/>
                <a:gridCol w="2856231"/>
              </a:tblGrid>
              <a:tr h="1083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Онлайн-платформа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Форма занятия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Форма контроля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39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latin typeface="Times New Roman"/>
                          <a:ea typeface="Calibri"/>
                          <a:cs typeface="Times New Roman"/>
                        </a:rPr>
                        <a:t>Moodle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лекция/</a:t>
                      </a:r>
                      <a:r>
                        <a:rPr lang="ru-RU" sz="1400" dirty="0" err="1" smtClean="0">
                          <a:latin typeface="Times New Roman"/>
                          <a:ea typeface="Calibri"/>
                          <a:cs typeface="Times New Roman"/>
                        </a:rPr>
                        <a:t>видеолекция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latin typeface="Times New Roman"/>
                          <a:ea typeface="Calibri"/>
                          <a:cs typeface="Times New Roman"/>
                        </a:rPr>
                        <a:t>видеомастер-класс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семинар;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чат-занятие;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дискуссия;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консультация;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кейс;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практическое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занятие;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комбинированное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занятие;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виртуальная лаборатория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тестирование;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опрос;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практическая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работа;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контрольная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работа;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самостоятельная работа (решение олимпиадных заданий, решение задач и т.д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.);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проектная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работа;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анализ письменных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работ;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письменный отчет </a:t>
                      </a:r>
                      <a:endParaRPr lang="ru-RU" sz="1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реферат, эссе и др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.);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анкетирование;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беседа;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фотоотчет;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презентация;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самоанализ;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опорный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конспект</a:t>
                      </a:r>
                    </a:p>
                  </a:txBody>
                  <a:tcPr marL="35339" marR="353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oks\Desktop\Метод.шпаргалка\0019-032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187624" y="620688"/>
          <a:ext cx="6696744" cy="5476875"/>
        </p:xfrm>
        <a:graphic>
          <a:graphicData uri="http://schemas.openxmlformats.org/drawingml/2006/table">
            <a:tbl>
              <a:tblPr/>
              <a:tblGrid>
                <a:gridCol w="1844170"/>
                <a:gridCol w="1915491"/>
                <a:gridCol w="2937083"/>
              </a:tblGrid>
              <a:tr h="630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Онлайн-платформа</a:t>
                      </a:r>
                      <a:endParaRPr lang="ru-RU" sz="12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0546" marR="20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b="1">
                          <a:latin typeface="Times New Roman"/>
                          <a:ea typeface="Calibri"/>
                          <a:cs typeface="Times New Roman"/>
                        </a:rPr>
                        <a:t>Форма занятия</a:t>
                      </a:r>
                      <a:endParaRPr lang="ru-RU" sz="12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46" marR="20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b="1">
                          <a:latin typeface="Times New Roman"/>
                          <a:ea typeface="Calibri"/>
                          <a:cs typeface="Times New Roman"/>
                        </a:rPr>
                        <a:t>Форма контроля</a:t>
                      </a:r>
                      <a:endParaRPr lang="ru-RU" sz="12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46" marR="20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2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 err="1" smtClean="0">
                          <a:latin typeface="Times New Roman"/>
                          <a:ea typeface="Calibri"/>
                          <a:cs typeface="Times New Roman"/>
                        </a:rPr>
                        <a:t>ВКонтакте</a:t>
                      </a:r>
                      <a:endParaRPr lang="ru-RU" sz="12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46" marR="20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 err="1" smtClean="0">
                          <a:latin typeface="Times New Roman"/>
                          <a:ea typeface="Calibri"/>
                          <a:cs typeface="Times New Roman"/>
                        </a:rPr>
                        <a:t>видеолекция</a:t>
                      </a:r>
                      <a:r>
                        <a:rPr lang="ru-RU" sz="1250" dirty="0" smtClean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2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 err="1" smtClean="0">
                          <a:latin typeface="Times New Roman"/>
                          <a:ea typeface="Calibri"/>
                          <a:cs typeface="Times New Roman"/>
                        </a:rPr>
                        <a:t>мультимедийная</a:t>
                      </a:r>
                      <a:r>
                        <a:rPr lang="ru-RU" sz="1250" dirty="0" smtClean="0">
                          <a:latin typeface="Times New Roman"/>
                          <a:ea typeface="Calibri"/>
                          <a:cs typeface="Times New Roman"/>
                        </a:rPr>
                        <a:t> лекция;</a:t>
                      </a:r>
                      <a:endParaRPr lang="ru-RU" sz="12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 err="1" smtClean="0">
                          <a:latin typeface="Times New Roman"/>
                          <a:ea typeface="Calibri"/>
                          <a:cs typeface="Times New Roman"/>
                        </a:rPr>
                        <a:t>видеомастер-класс</a:t>
                      </a:r>
                      <a:r>
                        <a:rPr lang="ru-RU" sz="1250" dirty="0" smtClean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2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 smtClean="0">
                          <a:latin typeface="Times New Roman"/>
                          <a:ea typeface="Calibri"/>
                          <a:cs typeface="Times New Roman"/>
                        </a:rPr>
                        <a:t>чат-дискуссия;</a:t>
                      </a:r>
                      <a:endParaRPr lang="ru-RU" sz="12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latin typeface="Times New Roman"/>
                          <a:ea typeface="Calibri"/>
                          <a:cs typeface="Times New Roman"/>
                        </a:rPr>
                        <a:t>виртуальная лаборатория</a:t>
                      </a:r>
                      <a:endParaRPr lang="ru-RU" sz="12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450850" algn="ctr">
                        <a:spcAft>
                          <a:spcPts val="0"/>
                        </a:spcAft>
                      </a:pPr>
                      <a:endParaRPr lang="ru-RU" sz="1250" dirty="0" smtClean="0">
                        <a:latin typeface="Times New Roman"/>
                        <a:ea typeface="Times New Roman"/>
                      </a:endParaRPr>
                    </a:p>
                    <a:p>
                      <a:pPr indent="450850" algn="ctr">
                        <a:spcAft>
                          <a:spcPts val="0"/>
                        </a:spcAft>
                      </a:pPr>
                      <a:endParaRPr lang="ru-RU" sz="1250" dirty="0" smtClean="0">
                        <a:latin typeface="Times New Roman"/>
                        <a:ea typeface="Times New Roman"/>
                      </a:endParaRPr>
                    </a:p>
                    <a:p>
                      <a:pPr indent="450850" algn="ctr">
                        <a:spcAft>
                          <a:spcPts val="0"/>
                        </a:spcAft>
                      </a:pPr>
                      <a:endParaRPr lang="ru-RU" sz="1250" dirty="0" smtClean="0">
                        <a:latin typeface="Times New Roman"/>
                        <a:ea typeface="Times New Roman"/>
                      </a:endParaRPr>
                    </a:p>
                    <a:p>
                      <a:pPr indent="450850" algn="ctr">
                        <a:spcAft>
                          <a:spcPts val="0"/>
                        </a:spcAft>
                      </a:pPr>
                      <a:endParaRPr lang="ru-RU" sz="1250" dirty="0" smtClean="0">
                        <a:latin typeface="Times New Roman"/>
                        <a:ea typeface="Times New Roman"/>
                      </a:endParaRPr>
                    </a:p>
                    <a:p>
                      <a:pPr indent="450850" algn="ctr">
                        <a:spcAft>
                          <a:spcPts val="0"/>
                        </a:spcAft>
                      </a:pPr>
                      <a:endParaRPr lang="ru-RU" sz="1250" dirty="0" smtClean="0">
                        <a:latin typeface="Times New Roman"/>
                        <a:ea typeface="Times New Roman"/>
                      </a:endParaRPr>
                    </a:p>
                    <a:p>
                      <a:pPr indent="450850" algn="ctr">
                        <a:spcAft>
                          <a:spcPts val="0"/>
                        </a:spcAft>
                      </a:pPr>
                      <a:endParaRPr lang="ru-RU" sz="1250" dirty="0" smtClean="0">
                        <a:latin typeface="Times New Roman"/>
                        <a:ea typeface="Times New Roman"/>
                      </a:endParaRPr>
                    </a:p>
                    <a:p>
                      <a:pPr indent="450850" algn="ctr">
                        <a:spcAft>
                          <a:spcPts val="0"/>
                        </a:spcAft>
                      </a:pPr>
                      <a:endParaRPr lang="ru-RU" sz="1250" dirty="0" smtClean="0">
                        <a:latin typeface="Times New Roman"/>
                        <a:ea typeface="Times New Roman"/>
                      </a:endParaRPr>
                    </a:p>
                    <a:p>
                      <a:pPr indent="450850" algn="ctr">
                        <a:spcAft>
                          <a:spcPts val="0"/>
                        </a:spcAft>
                      </a:pPr>
                      <a:endParaRPr lang="ru-RU" sz="1250" dirty="0" smtClean="0">
                        <a:latin typeface="Times New Roman"/>
                        <a:ea typeface="Times New Roman"/>
                      </a:endParaRPr>
                    </a:p>
                    <a:p>
                      <a:pPr indent="450850" algn="ctr">
                        <a:spcAft>
                          <a:spcPts val="0"/>
                        </a:spcAft>
                      </a:pPr>
                      <a:r>
                        <a:rPr lang="ru-RU" sz="1250" dirty="0" smtClean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ru-RU" sz="1250" dirty="0"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50" i="1" dirty="0" smtClean="0">
                          <a:latin typeface="Times New Roman"/>
                          <a:ea typeface="Times New Roman"/>
                        </a:rPr>
                        <a:t>чат-занятие;</a:t>
                      </a:r>
                      <a:endParaRPr lang="ru-RU" sz="1250" dirty="0">
                        <a:latin typeface="Times New Roman"/>
                        <a:ea typeface="Times New Roman"/>
                      </a:endParaRPr>
                    </a:p>
                    <a:p>
                      <a:pPr indent="450850" algn="ctr">
                        <a:spcAft>
                          <a:spcPts val="0"/>
                        </a:spcAft>
                      </a:pPr>
                      <a:r>
                        <a:rPr lang="ru-RU" sz="1250" dirty="0"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ru-RU" sz="1250" dirty="0" err="1">
                          <a:latin typeface="Times New Roman"/>
                          <a:ea typeface="Times New Roman"/>
                        </a:rPr>
                        <a:t>веб-занятие</a:t>
                      </a:r>
                      <a:endParaRPr lang="ru-RU" sz="1250" dirty="0">
                        <a:latin typeface="Times New Roman"/>
                        <a:ea typeface="Times New Roman"/>
                      </a:endParaRPr>
                    </a:p>
                  </a:txBody>
                  <a:tcPr marL="20546" marR="20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latin typeface="Times New Roman"/>
                          <a:ea typeface="Calibri"/>
                          <a:cs typeface="Times New Roman"/>
                        </a:rPr>
                        <a:t>практическая </a:t>
                      </a:r>
                      <a:r>
                        <a:rPr lang="ru-RU" sz="1250" dirty="0" smtClean="0">
                          <a:latin typeface="Times New Roman"/>
                          <a:ea typeface="Calibri"/>
                          <a:cs typeface="Times New Roman"/>
                        </a:rPr>
                        <a:t>работа; </a:t>
                      </a:r>
                      <a:endParaRPr lang="ru-RU" sz="12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latin typeface="Times New Roman"/>
                          <a:ea typeface="Calibri"/>
                          <a:cs typeface="Times New Roman"/>
                        </a:rPr>
                        <a:t>контрольная </a:t>
                      </a:r>
                      <a:r>
                        <a:rPr lang="ru-RU" sz="1250" dirty="0" smtClean="0">
                          <a:latin typeface="Times New Roman"/>
                          <a:ea typeface="Calibri"/>
                          <a:cs typeface="Times New Roman"/>
                        </a:rPr>
                        <a:t>работа;</a:t>
                      </a:r>
                      <a:endParaRPr lang="ru-RU" sz="12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50" dirty="0">
                          <a:latin typeface="Times New Roman"/>
                          <a:ea typeface="Calibri"/>
                          <a:cs typeface="Times New Roman"/>
                        </a:rPr>
                        <a:t>самостоятельная </a:t>
                      </a:r>
                      <a:r>
                        <a:rPr lang="ru-RU" sz="1250" dirty="0" smtClean="0">
                          <a:latin typeface="Times New Roman"/>
                          <a:ea typeface="Calibri"/>
                          <a:cs typeface="Times New Roman"/>
                        </a:rPr>
                        <a:t>работа;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50" dirty="0" smtClean="0">
                          <a:latin typeface="Times New Roman"/>
                          <a:ea typeface="Times New Roman"/>
                          <a:cs typeface="Times New Roman"/>
                        </a:rPr>
                        <a:t>творческая работа;</a:t>
                      </a:r>
                      <a:endParaRPr lang="ru-RU" sz="12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 smtClean="0">
                          <a:latin typeface="Times New Roman"/>
                          <a:ea typeface="Calibri"/>
                          <a:cs typeface="Times New Roman"/>
                        </a:rPr>
                        <a:t>реферат;</a:t>
                      </a:r>
                      <a:endParaRPr lang="ru-RU" sz="12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latin typeface="Times New Roman"/>
                          <a:ea typeface="Calibri"/>
                          <a:cs typeface="Times New Roman"/>
                        </a:rPr>
                        <a:t>проектно-исследовательская </a:t>
                      </a:r>
                      <a:r>
                        <a:rPr lang="ru-RU" sz="1250" dirty="0" smtClean="0">
                          <a:latin typeface="Times New Roman"/>
                          <a:ea typeface="Calibri"/>
                          <a:cs typeface="Times New Roman"/>
                        </a:rPr>
                        <a:t>работа;</a:t>
                      </a:r>
                      <a:endParaRPr lang="ru-RU" sz="12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latin typeface="Times New Roman"/>
                          <a:ea typeface="Calibri"/>
                          <a:cs typeface="Times New Roman"/>
                        </a:rPr>
                        <a:t>защита реферата, проектов, проектно-исследовательской работы и т.д</a:t>
                      </a:r>
                      <a:r>
                        <a:rPr lang="ru-RU" sz="1250" dirty="0" smtClean="0">
                          <a:latin typeface="Times New Roman"/>
                          <a:ea typeface="Calibri"/>
                          <a:cs typeface="Times New Roman"/>
                        </a:rPr>
                        <a:t>.;</a:t>
                      </a:r>
                      <a:endParaRPr lang="ru-RU" sz="12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latin typeface="Times New Roman"/>
                          <a:ea typeface="Calibri"/>
                          <a:cs typeface="Times New Roman"/>
                        </a:rPr>
                        <a:t>фото,- видеоотчет (самостоятельной, контрольной, практической работы и т.д</a:t>
                      </a:r>
                      <a:r>
                        <a:rPr lang="ru-RU" sz="1250" dirty="0" smtClean="0">
                          <a:latin typeface="Times New Roman"/>
                          <a:ea typeface="Calibri"/>
                          <a:cs typeface="Times New Roman"/>
                        </a:rPr>
                        <a:t>.); </a:t>
                      </a:r>
                      <a:endParaRPr lang="ru-RU" sz="12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 smtClean="0">
                          <a:latin typeface="Times New Roman"/>
                          <a:ea typeface="Calibri"/>
                          <a:cs typeface="Times New Roman"/>
                        </a:rPr>
                        <a:t>фотовыставка;</a:t>
                      </a:r>
                      <a:endParaRPr lang="ru-RU" sz="12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 smtClean="0">
                          <a:latin typeface="Times New Roman"/>
                          <a:ea typeface="Calibri"/>
                          <a:cs typeface="Times New Roman"/>
                        </a:rPr>
                        <a:t>самоанализ;</a:t>
                      </a:r>
                      <a:endParaRPr lang="ru-RU" sz="12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 smtClean="0">
                          <a:latin typeface="Times New Roman"/>
                          <a:ea typeface="Calibri"/>
                          <a:cs typeface="Times New Roman"/>
                        </a:rPr>
                        <a:t>анкетирование;</a:t>
                      </a:r>
                      <a:endParaRPr lang="ru-RU" sz="12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latin typeface="Times New Roman"/>
                          <a:ea typeface="Calibri"/>
                          <a:cs typeface="Times New Roman"/>
                        </a:rPr>
                        <a:t>решение </a:t>
                      </a:r>
                      <a:r>
                        <a:rPr lang="ru-RU" sz="1250" dirty="0" smtClean="0">
                          <a:latin typeface="Times New Roman"/>
                          <a:ea typeface="Calibri"/>
                          <a:cs typeface="Times New Roman"/>
                        </a:rPr>
                        <a:t>кроссворда;</a:t>
                      </a:r>
                      <a:endParaRPr lang="ru-RU" sz="12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 smtClean="0">
                          <a:latin typeface="Times New Roman"/>
                          <a:ea typeface="Calibri"/>
                          <a:cs typeface="Times New Roman"/>
                        </a:rPr>
                        <a:t>викторина;</a:t>
                      </a:r>
                      <a:endParaRPr lang="ru-RU" sz="12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 smtClean="0">
                          <a:latin typeface="Times New Roman"/>
                          <a:ea typeface="Calibri"/>
                          <a:cs typeface="Times New Roman"/>
                        </a:rPr>
                        <a:t>чат-беседа;</a:t>
                      </a:r>
                      <a:endParaRPr lang="ru-RU" sz="12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 smtClean="0">
                          <a:latin typeface="Times New Roman"/>
                          <a:ea typeface="Calibri"/>
                          <a:cs typeface="Times New Roman"/>
                        </a:rPr>
                        <a:t>чат-опрос.</a:t>
                      </a:r>
                      <a:endParaRPr lang="ru-RU" sz="12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u="sng" dirty="0">
                          <a:latin typeface="Times New Roman"/>
                          <a:ea typeface="Calibri"/>
                          <a:cs typeface="Times New Roman"/>
                        </a:rPr>
                        <a:t>Письменный опрос (</a:t>
                      </a:r>
                      <a:r>
                        <a:rPr lang="ru-RU" sz="1250" i="1" u="sng" dirty="0">
                          <a:latin typeface="Times New Roman"/>
                          <a:ea typeface="Calibri"/>
                          <a:cs typeface="Times New Roman"/>
                        </a:rPr>
                        <a:t>проверочная работа, </a:t>
                      </a:r>
                      <a:r>
                        <a:rPr lang="ru-RU" sz="1250" i="1" u="sng" dirty="0" err="1">
                          <a:latin typeface="Times New Roman"/>
                          <a:ea typeface="Calibri"/>
                          <a:cs typeface="Times New Roman"/>
                        </a:rPr>
                        <a:t>блиц-контрольная</a:t>
                      </a:r>
                      <a:r>
                        <a:rPr lang="ru-RU" sz="1250" i="1" u="sng" dirty="0">
                          <a:latin typeface="Times New Roman"/>
                          <a:ea typeface="Calibri"/>
                          <a:cs typeface="Times New Roman"/>
                        </a:rPr>
                        <a:t>, контрольная работа, тестирование, эссе</a:t>
                      </a:r>
                      <a:r>
                        <a:rPr lang="ru-RU" sz="1250" u="sng" dirty="0" smtClean="0">
                          <a:latin typeface="Times New Roman"/>
                          <a:ea typeface="Calibri"/>
                          <a:cs typeface="Times New Roman"/>
                        </a:rPr>
                        <a:t>).</a:t>
                      </a:r>
                      <a:endParaRPr lang="ru-RU" sz="12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dirty="0">
                          <a:latin typeface="Times New Roman"/>
                          <a:ea typeface="Calibri"/>
                          <a:cs typeface="Times New Roman"/>
                        </a:rPr>
                        <a:t>Устный опрос (</a:t>
                      </a:r>
                      <a:r>
                        <a:rPr lang="ru-RU" sz="1250" i="1" u="sng" dirty="0">
                          <a:latin typeface="Times New Roman"/>
                          <a:ea typeface="Calibri"/>
                          <a:cs typeface="Times New Roman"/>
                        </a:rPr>
                        <a:t>беседа,</a:t>
                      </a:r>
                      <a:endParaRPr lang="ru-RU" sz="125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50" i="1" u="sng" dirty="0">
                          <a:latin typeface="Times New Roman"/>
                          <a:ea typeface="Calibri"/>
                          <a:cs typeface="Times New Roman"/>
                        </a:rPr>
                        <a:t>фронтальный опрос, индивидуальный опрос, групповой опрос, комбинированный опрос, обобщающий опрос</a:t>
                      </a:r>
                      <a:r>
                        <a:rPr lang="ru-RU" sz="1250" dirty="0" smtClean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20546" marR="20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oks\Desktop\Метод.шпаргалка\0019-032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187624" y="2276872"/>
          <a:ext cx="6768752" cy="1226820"/>
        </p:xfrm>
        <a:graphic>
          <a:graphicData uri="http://schemas.openxmlformats.org/drawingml/2006/table">
            <a:tbl>
              <a:tblPr/>
              <a:tblGrid>
                <a:gridCol w="1864001"/>
                <a:gridCol w="1936085"/>
                <a:gridCol w="2968666"/>
              </a:tblGrid>
              <a:tr h="379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Онлайн-платформа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2376" marR="12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Форма занятия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376" marR="12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Форма контроля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376" marR="12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8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Microsoft </a:t>
                      </a: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Teams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лекция;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практическое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занятие;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дискуссия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беседа;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практическая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работа;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лабораторная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работа;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чат-опрос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oks\Desktop\Метод.шпаргалка\0019-032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899592" y="404664"/>
            <a:ext cx="6984776" cy="6120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300" b="1" dirty="0" smtClean="0">
                <a:latin typeface="Times New Roman" pitchFamily="18" charset="0"/>
                <a:cs typeface="Times New Roman" pitchFamily="18" charset="0"/>
              </a:rPr>
              <a:t>Список цифровых ресурсов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Веселова, М.Н. Методические рекомендации педагогу: как контролировать результаты обучающихся в дистанционном обучении [электронный ресурс]  / М.Н. Веселова. – 2020. –  Режим доступа: </a:t>
            </a:r>
            <a:r>
              <a:rPr lang="ru-RU" sz="1300" u="sng" dirty="0" smtClean="0">
                <a:solidFill>
                  <a:srgbClr val="0000FF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3"/>
              </a:rPr>
              <a:t>https://nsportal.ru/vuz/pedagogicheskie-nauki/library/2020/12/10/metodicheskie-rekomendatsii-pedagogu-kak-kontrolirovat</a:t>
            </a:r>
            <a:r>
              <a:rPr lang="ru-RU" sz="13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– (Дата обращения: 27.01.2021).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Инструкция по проведению занятий на платформе MS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Teams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[электронный ресурс]. –  Режим доступа: </a:t>
            </a:r>
            <a:r>
              <a:rPr lang="ru-RU" sz="13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https://www.psuti.ru/sites/default/files/field/attachments/2020/03/instrukciya.pdf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– (Дата обращения: 03.02.2021).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Кравчук, А.А. Система дистанционного образования КГА ПОУ «Дальневосточный технический колледж» [электронный ресурс] / А.А. Кравчук // Информационный справочник. – г. Уссурийск, 2018 г. – Режим доступа: </a:t>
            </a:r>
            <a:r>
              <a:rPr lang="ru-RU" sz="1300" u="sng" dirty="0" smtClean="0">
                <a:solidFill>
                  <a:srgbClr val="0000FF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5"/>
              </a:rPr>
              <a:t>https://nsportal.ru/sites/default/files/2018/04/23/moodle_kak_forma_samoobrazovaniya._metodicheskie_ukazaniya.pdf</a:t>
            </a:r>
            <a:r>
              <a:rPr lang="ru-RU" sz="1300" dirty="0" smtClean="0"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– (Дата обращения: 27.01.2021).</a:t>
            </a:r>
            <a:endParaRPr lang="ru-RU" sz="1300" dirty="0" smtClean="0">
              <a:latin typeface="Times New Roman" pitchFamily="18" charset="0"/>
              <a:cs typeface="Times New Roman" pitchFamily="18" charset="0"/>
              <a:hlinkClick r:id="rId6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Особенности реализации дополнительных общеобразовательных программ с применением электронного обучения и дистанционных образовательных технологий: методические рекомендации [электронный ресурс]  / Е.Н. Бабич [и др.]. – Санкт-Петербург, 2020. – 12 с. – Режим доступа: </a:t>
            </a:r>
            <a:r>
              <a:rPr lang="ru-RU" sz="1300" u="sng" dirty="0" smtClean="0">
                <a:latin typeface="Times New Roman" pitchFamily="18" charset="0"/>
                <a:cs typeface="Times New Roman" pitchFamily="18" charset="0"/>
                <a:hlinkClick r:id="rId7"/>
              </a:rPr>
              <a:t>https://www.дютц-во.рф/archive/file/документы/2020/2020-04-22-metod-rekom-DOT.pdf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– (Дата обращения: 27.01.2021).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Перечень образовательных электронных ресурсов, которые можно использовать при организации дистанционной работы [электронный ресурс]. –  Режим доступа: 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https://lyceum179.ru/wp-content/uploads/2020/04/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Перечень-электронных-образовательных-ресурсов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  <a:hlinkClick r:id="rId6"/>
              </a:rPr>
              <a:t>.</a:t>
            </a:r>
            <a:r>
              <a:rPr lang="en-US" sz="13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pdf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– (Дата обращения: 27.01.2021).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Сведения о 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Google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Классе [электронный ресурс]. –  Режим доступа: </a:t>
            </a:r>
            <a:r>
              <a:rPr lang="en-US" sz="1300" u="sng" dirty="0" smtClean="0">
                <a:solidFill>
                  <a:srgbClr val="0000FF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8"/>
              </a:rPr>
              <a:t>https://support.google.com/edu/classroom/answer/6020279?hl=ru</a:t>
            </a:r>
            <a:r>
              <a:rPr lang="ru-RU" sz="13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– (Дата обращения: 27.01.2021).</a:t>
            </a:r>
            <a:endParaRPr lang="ru-RU" sz="13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Семь функций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Cкайпа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для дистанционного образования [электронный ресурс]. –  Режим доступа: </a:t>
            </a:r>
            <a:r>
              <a:rPr lang="ru-RU" sz="1300" u="sng" dirty="0" smtClean="0">
                <a:solidFill>
                  <a:srgbClr val="0000FF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9"/>
              </a:rPr>
              <a:t>https://pedsovet.org/beta/article/sem-funkcij-ckajpa-dla-distancionnogo-obrazovania</a:t>
            </a:r>
            <a:r>
              <a:rPr lang="ru-RU" sz="13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– (Дата обращения: 27.01.2021).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474</Words>
  <Application>Microsoft Office PowerPoint</Application>
  <PresentationFormat>Экран (4:3)</PresentationFormat>
  <Paragraphs>96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ГАУ ДО «Оренбургский областной детско-юношеский многопрофильный центр» Методическая шпаргалка для педагогов дополнительного образования «Формы занятия и формы контроля для электронного обучения с применением дистанционных технологий» при реализации дополнительных общеразвивающих программ </vt:lpstr>
      <vt:lpstr>Введение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Методическая шпаргалка  «Формы занятия и формы контроля для электронного обучения с применением дистанционных технологий»</dc:title>
  <dc:creator>koks</dc:creator>
  <cp:lastModifiedBy>Hehe Haha</cp:lastModifiedBy>
  <cp:revision>46</cp:revision>
  <dcterms:created xsi:type="dcterms:W3CDTF">2021-01-25T07:35:37Z</dcterms:created>
  <dcterms:modified xsi:type="dcterms:W3CDTF">2026-02-02T05:00:34Z</dcterms:modified>
</cp:coreProperties>
</file>